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39"/>
  </p:notesMasterIdLst>
  <p:handoutMasterIdLst>
    <p:handoutMasterId r:id="rId40"/>
  </p:handoutMasterIdLst>
  <p:sldIdLst>
    <p:sldId id="1787" r:id="rId2"/>
    <p:sldId id="1788" r:id="rId3"/>
    <p:sldId id="1785" r:id="rId4"/>
    <p:sldId id="1786" r:id="rId5"/>
    <p:sldId id="1778" r:id="rId6"/>
    <p:sldId id="1779" r:id="rId7"/>
    <p:sldId id="1780" r:id="rId8"/>
    <p:sldId id="1781" r:id="rId9"/>
    <p:sldId id="1782" r:id="rId10"/>
    <p:sldId id="1783" r:id="rId11"/>
    <p:sldId id="1784" r:id="rId12"/>
    <p:sldId id="1789" r:id="rId13"/>
    <p:sldId id="1790" r:id="rId14"/>
    <p:sldId id="1791" r:id="rId15"/>
    <p:sldId id="1792" r:id="rId16"/>
    <p:sldId id="1793" r:id="rId17"/>
    <p:sldId id="1794" r:id="rId18"/>
    <p:sldId id="1795" r:id="rId19"/>
    <p:sldId id="1796" r:id="rId20"/>
    <p:sldId id="1797" r:id="rId21"/>
    <p:sldId id="1798" r:id="rId22"/>
    <p:sldId id="1777" r:id="rId23"/>
    <p:sldId id="1800" r:id="rId24"/>
    <p:sldId id="1801" r:id="rId25"/>
    <p:sldId id="1802" r:id="rId26"/>
    <p:sldId id="1803" r:id="rId27"/>
    <p:sldId id="1804" r:id="rId28"/>
    <p:sldId id="1805" r:id="rId29"/>
    <p:sldId id="1806" r:id="rId30"/>
    <p:sldId id="1807" r:id="rId31"/>
    <p:sldId id="1808" r:id="rId32"/>
    <p:sldId id="1809" r:id="rId33"/>
    <p:sldId id="1810" r:id="rId34"/>
    <p:sldId id="1811" r:id="rId35"/>
    <p:sldId id="1812" r:id="rId36"/>
    <p:sldId id="1813" r:id="rId37"/>
    <p:sldId id="1814" r:id="rId38"/>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C95ECB"/>
    <a:srgbClr val="333399"/>
    <a:srgbClr val="0000FF"/>
    <a:srgbClr val="FF0066"/>
    <a:srgbClr val="008000"/>
    <a:srgbClr val="D60093"/>
    <a:srgbClr val="33CC33"/>
    <a:srgbClr val="FF0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54" autoAdjust="0"/>
    <p:restoredTop sz="88324" autoAdjust="0"/>
  </p:normalViewPr>
  <p:slideViewPr>
    <p:cSldViewPr>
      <p:cViewPr>
        <p:scale>
          <a:sx n="91" d="100"/>
          <a:sy n="91" d="100"/>
        </p:scale>
        <p:origin x="888" y="616"/>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handoutMaster" Target="handoutMasters/handoutMaster1.xml"/><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3/18/19</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3/18/19</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8947855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Looking in a bit more detail, the RNN is defined recursively, by means of a function R taking as input a state vector </a:t>
            </a:r>
            <a:r>
              <a:rPr lang="en-US" sz="1200" kern="1200" dirty="0" err="1" smtClean="0">
                <a:solidFill>
                  <a:schemeClr val="tx1"/>
                </a:solidFill>
                <a:effectLst/>
                <a:latin typeface="+mn-lt"/>
                <a:ea typeface="+mn-ea"/>
                <a:cs typeface="+mn-cs"/>
              </a:rPr>
              <a:t>si</a:t>
            </a:r>
            <a:r>
              <a:rPr lang="en-US" sz="1200" kern="1200" dirty="0" smtClean="0">
                <a:solidFill>
                  <a:schemeClr val="tx1"/>
                </a:solidFill>
                <a:effectLst/>
                <a:latin typeface="+mn-lt"/>
                <a:ea typeface="+mn-ea"/>
                <a:cs typeface="+mn-cs"/>
              </a:rPr>
              <a:t> -1 and an input vector xi and returning a new state vector </a:t>
            </a:r>
            <a:r>
              <a:rPr lang="en-US" sz="1200" kern="1200" dirty="0" err="1" smtClean="0">
                <a:solidFill>
                  <a:schemeClr val="tx1"/>
                </a:solidFill>
                <a:effectLst/>
                <a:latin typeface="+mn-lt"/>
                <a:ea typeface="+mn-ea"/>
                <a:cs typeface="+mn-cs"/>
              </a:rPr>
              <a:t>si</a:t>
            </a:r>
            <a:r>
              <a:rPr lang="en-US" sz="1200" kern="1200" dirty="0" smtClean="0">
                <a:solidFill>
                  <a:schemeClr val="tx1"/>
                </a:solidFill>
                <a:effectLst/>
                <a:latin typeface="+mn-lt"/>
                <a:ea typeface="+mn-ea"/>
                <a:cs typeface="+mn-cs"/>
              </a:rPr>
              <a:t> . The state vector </a:t>
            </a:r>
            <a:r>
              <a:rPr lang="en-US" sz="1200" kern="1200" dirty="0" err="1" smtClean="0">
                <a:solidFill>
                  <a:schemeClr val="tx1"/>
                </a:solidFill>
                <a:effectLst/>
                <a:latin typeface="+mn-lt"/>
                <a:ea typeface="+mn-ea"/>
                <a:cs typeface="+mn-cs"/>
              </a:rPr>
              <a:t>si</a:t>
            </a:r>
            <a:r>
              <a:rPr lang="en-US" sz="1200" kern="1200" dirty="0" smtClean="0">
                <a:solidFill>
                  <a:schemeClr val="tx1"/>
                </a:solidFill>
                <a:effectLst/>
                <a:latin typeface="+mn-lt"/>
                <a:ea typeface="+mn-ea"/>
                <a:cs typeface="+mn-cs"/>
              </a:rPr>
              <a:t> is then mapped to an output vector </a:t>
            </a:r>
            <a:r>
              <a:rPr lang="en-US" sz="1200" kern="1200" dirty="0" err="1" smtClean="0">
                <a:solidFill>
                  <a:schemeClr val="tx1"/>
                </a:solidFill>
                <a:effectLst/>
                <a:latin typeface="+mn-lt"/>
                <a:ea typeface="+mn-ea"/>
                <a:cs typeface="+mn-cs"/>
              </a:rPr>
              <a:t>yi</a:t>
            </a:r>
            <a:r>
              <a:rPr lang="en-US" sz="1200" kern="1200" dirty="0" smtClean="0">
                <a:solidFill>
                  <a:schemeClr val="tx1"/>
                </a:solidFill>
                <a:effectLst/>
                <a:latin typeface="+mn-lt"/>
                <a:ea typeface="+mn-ea"/>
                <a:cs typeface="+mn-cs"/>
              </a:rPr>
              <a:t> using a simple deterministic function O().</a:t>
            </a:r>
          </a:p>
          <a:p>
            <a:r>
              <a:rPr lang="en-US" sz="1200" kern="1200" dirty="0" smtClean="0">
                <a:solidFill>
                  <a:schemeClr val="tx1"/>
                </a:solidFill>
                <a:effectLst/>
                <a:latin typeface="+mn-lt"/>
                <a:ea typeface="+mn-ea"/>
                <a:cs typeface="+mn-cs"/>
              </a:rPr>
              <a:t>The base of the recursion is an initial state vector, s0, which is also an input to the RNN. For brevity, we often omit the initial vector s0, or assume it is the zero vector.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functions R and O are the same across the sequence positions, but the RNN keeps track of the states of computation through the state vector </a:t>
            </a:r>
            <a:r>
              <a:rPr lang="en-US" sz="1200" kern="1200" dirty="0" err="1" smtClean="0">
                <a:solidFill>
                  <a:schemeClr val="tx1"/>
                </a:solidFill>
                <a:effectLst/>
                <a:latin typeface="+mn-lt"/>
                <a:ea typeface="+mn-ea"/>
                <a:cs typeface="+mn-cs"/>
              </a:rPr>
              <a:t>si</a:t>
            </a:r>
            <a:r>
              <a:rPr lang="en-US" sz="1200" kern="1200" dirty="0" smtClean="0">
                <a:solidFill>
                  <a:schemeClr val="tx1"/>
                </a:solidFill>
                <a:effectLst/>
                <a:latin typeface="+mn-lt"/>
                <a:ea typeface="+mn-ea"/>
                <a:cs typeface="+mn-cs"/>
              </a:rPr>
              <a:t> that is kept and being passed across invocations of R.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details of R and O depend on what kind of RNN—the Simple RNN, the LSTM, and the GRU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sz="1200" kern="1200" dirty="0" smtClean="0">
              <a:solidFill>
                <a:schemeClr val="tx1"/>
              </a:solidFill>
              <a:effectLst/>
              <a:latin typeface="+mn-lt"/>
              <a:ea typeface="+mn-ea"/>
              <a:cs typeface="+mn-cs"/>
            </a:endParaRPr>
          </a:p>
          <a:p>
            <a:endParaRPr lang="en-US" dirty="0" smtClean="0"/>
          </a:p>
          <a:p>
            <a:r>
              <a:rPr lang="en-US" sz="1200" kern="1200" dirty="0" smtClean="0">
                <a:solidFill>
                  <a:schemeClr val="tx1"/>
                </a:solidFill>
                <a:effectLst/>
                <a:latin typeface="+mn-lt"/>
                <a:ea typeface="+mn-ea"/>
                <a:cs typeface="+mn-cs"/>
              </a:rPr>
              <a:t>When constructing an RNN, much like when constructing a feed-forward network, one has to specify the dimension of the inputs xi as well as the dimensions of the outputs </a:t>
            </a:r>
            <a:r>
              <a:rPr lang="en-US" sz="1200" kern="1200" dirty="0" err="1" smtClean="0">
                <a:solidFill>
                  <a:schemeClr val="tx1"/>
                </a:solidFill>
                <a:effectLst/>
                <a:latin typeface="+mn-lt"/>
                <a:ea typeface="+mn-ea"/>
                <a:cs typeface="+mn-cs"/>
              </a:rPr>
              <a:t>yi</a:t>
            </a:r>
            <a:r>
              <a:rPr lang="en-US" sz="1200" kern="1200" dirty="0" smtClean="0">
                <a:solidFill>
                  <a:schemeClr val="tx1"/>
                </a:solidFill>
                <a:effectLst/>
                <a:latin typeface="+mn-lt"/>
                <a:ea typeface="+mn-ea"/>
                <a:cs typeface="+mn-cs"/>
              </a:rPr>
              <a:t> . The dimensions of the states </a:t>
            </a:r>
            <a:r>
              <a:rPr lang="en-US" sz="1200" kern="1200" dirty="0" err="1" smtClean="0">
                <a:solidFill>
                  <a:schemeClr val="tx1"/>
                </a:solidFill>
                <a:effectLst/>
                <a:latin typeface="+mn-lt"/>
                <a:ea typeface="+mn-ea"/>
                <a:cs typeface="+mn-cs"/>
              </a:rPr>
              <a:t>si</a:t>
            </a:r>
            <a:r>
              <a:rPr lang="en-US" sz="1200" kern="1200" dirty="0" smtClean="0">
                <a:solidFill>
                  <a:schemeClr val="tx1"/>
                </a:solidFill>
                <a:effectLst/>
                <a:latin typeface="+mn-lt"/>
                <a:ea typeface="+mn-ea"/>
                <a:cs typeface="+mn-cs"/>
              </a:rPr>
              <a:t> are a function of the output dimension.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16420221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First, we note that the value of </a:t>
            </a:r>
            <a:r>
              <a:rPr lang="en-US" sz="1200" kern="1200" dirty="0" err="1" smtClean="0">
                <a:solidFill>
                  <a:schemeClr val="tx1"/>
                </a:solidFill>
                <a:effectLst/>
                <a:latin typeface="+mn-lt"/>
                <a:ea typeface="+mn-ea"/>
                <a:cs typeface="+mn-cs"/>
              </a:rPr>
              <a:t>si</a:t>
            </a:r>
            <a:r>
              <a:rPr lang="en-US" sz="1200" kern="1200" dirty="0" smtClean="0">
                <a:solidFill>
                  <a:schemeClr val="tx1"/>
                </a:solidFill>
                <a:effectLst/>
                <a:latin typeface="+mn-lt"/>
                <a:ea typeface="+mn-ea"/>
                <a:cs typeface="+mn-cs"/>
              </a:rPr>
              <a:t> (and hence </a:t>
            </a:r>
            <a:r>
              <a:rPr lang="en-US" sz="1200" kern="1200" dirty="0" err="1" smtClean="0">
                <a:solidFill>
                  <a:schemeClr val="tx1"/>
                </a:solidFill>
                <a:effectLst/>
                <a:latin typeface="+mn-lt"/>
                <a:ea typeface="+mn-ea"/>
                <a:cs typeface="+mn-cs"/>
              </a:rPr>
              <a:t>yi</a:t>
            </a:r>
            <a:r>
              <a:rPr lang="en-US" sz="1200" kern="1200" dirty="0" smtClean="0">
                <a:solidFill>
                  <a:schemeClr val="tx1"/>
                </a:solidFill>
                <a:effectLst/>
                <a:latin typeface="+mn-lt"/>
                <a:ea typeface="+mn-ea"/>
                <a:cs typeface="+mn-cs"/>
              </a:rPr>
              <a:t>) is based on the entire input x1;</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;xi.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Thus, </a:t>
            </a:r>
            <a:r>
              <a:rPr lang="en-US" sz="1200" kern="1200" dirty="0" err="1" smtClean="0">
                <a:solidFill>
                  <a:schemeClr val="tx1"/>
                </a:solidFill>
                <a:effectLst/>
                <a:latin typeface="+mn-lt"/>
                <a:ea typeface="+mn-ea"/>
                <a:cs typeface="+mn-cs"/>
              </a:rPr>
              <a:t>sn</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yn</a:t>
            </a:r>
            <a:r>
              <a:rPr lang="en-US" sz="1200" kern="1200" dirty="0" smtClean="0">
                <a:solidFill>
                  <a:schemeClr val="tx1"/>
                </a:solidFill>
                <a:effectLst/>
                <a:latin typeface="+mn-lt"/>
                <a:ea typeface="+mn-ea"/>
                <a:cs typeface="+mn-cs"/>
              </a:rPr>
              <a:t> can be thought of as </a:t>
            </a:r>
            <a:r>
              <a:rPr lang="en-US" sz="1200" b="1" kern="1200" dirty="0" smtClean="0">
                <a:solidFill>
                  <a:schemeClr val="tx1"/>
                </a:solidFill>
                <a:effectLst/>
                <a:latin typeface="+mn-lt"/>
                <a:ea typeface="+mn-ea"/>
                <a:cs typeface="+mn-cs"/>
              </a:rPr>
              <a:t>encoding</a:t>
            </a:r>
            <a:r>
              <a:rPr lang="en-US" sz="1200" kern="1200" dirty="0" smtClean="0">
                <a:solidFill>
                  <a:schemeClr val="tx1"/>
                </a:solidFill>
                <a:effectLst/>
                <a:latin typeface="+mn-lt"/>
                <a:ea typeface="+mn-ea"/>
                <a:cs typeface="+mn-cs"/>
              </a:rPr>
              <a:t> the entire input sequence.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smtClean="0">
                <a:solidFill>
                  <a:schemeClr val="tx1"/>
                </a:solidFill>
                <a:effectLst/>
                <a:latin typeface="+mn-lt"/>
                <a:ea typeface="+mn-ea"/>
                <a:cs typeface="+mn-cs"/>
              </a:rPr>
              <a:t>an unrolled RNN is just a very deep neural network </a:t>
            </a:r>
            <a:endParaRPr lang="en-US" b="1"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31</a:t>
            </a:fld>
            <a:endParaRPr lang="en-US"/>
          </a:p>
        </p:txBody>
      </p:sp>
    </p:spTree>
    <p:extLst>
      <p:ext uri="{BB962C8B-B14F-4D97-AF65-F5344CB8AC3E}">
        <p14:creationId xmlns:p14="http://schemas.microsoft.com/office/powerpoint/2010/main" val="5380242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Typically, the RNN’s output vector </a:t>
            </a:r>
            <a:r>
              <a:rPr lang="en-US" sz="1200" kern="1200" dirty="0" err="1" smtClean="0">
                <a:solidFill>
                  <a:schemeClr val="tx1"/>
                </a:solidFill>
                <a:effectLst/>
                <a:latin typeface="+mn-lt"/>
                <a:ea typeface="+mn-ea"/>
                <a:cs typeface="+mn-cs"/>
              </a:rPr>
              <a:t>yn</a:t>
            </a:r>
            <a:r>
              <a:rPr lang="en-US" sz="1200" kern="1200" dirty="0" smtClean="0">
                <a:solidFill>
                  <a:schemeClr val="tx1"/>
                </a:solidFill>
                <a:effectLst/>
                <a:latin typeface="+mn-lt"/>
                <a:ea typeface="+mn-ea"/>
                <a:cs typeface="+mn-cs"/>
              </a:rPr>
              <a:t> is fed into a fully connected layer or an MLP, which produce a prediction. e error gradients are then </a:t>
            </a:r>
            <a:r>
              <a:rPr lang="en-US" sz="1200" kern="1200" dirty="0" err="1" smtClean="0">
                <a:solidFill>
                  <a:schemeClr val="tx1"/>
                </a:solidFill>
                <a:effectLst/>
                <a:latin typeface="+mn-lt"/>
                <a:ea typeface="+mn-ea"/>
                <a:cs typeface="+mn-cs"/>
              </a:rPr>
              <a:t>backpropagated</a:t>
            </a:r>
            <a:r>
              <a:rPr lang="en-US" sz="1200" kern="1200" dirty="0" smtClean="0">
                <a:solidFill>
                  <a:schemeClr val="tx1"/>
                </a:solidFill>
                <a:effectLst/>
                <a:latin typeface="+mn-lt"/>
                <a:ea typeface="+mn-ea"/>
                <a:cs typeface="+mn-cs"/>
              </a:rPr>
              <a:t> through the rest of the sequence (see Figure 14.3).7 e loss can take any familiar form: cross entropy, hinge, margin, etc.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One option is to base the supervision signal only at the final output vector, </a:t>
            </a:r>
            <a:r>
              <a:rPr lang="en-US" sz="1200" kern="1200" dirty="0" err="1" smtClean="0">
                <a:solidFill>
                  <a:schemeClr val="tx1"/>
                </a:solidFill>
                <a:effectLst/>
                <a:latin typeface="+mn-lt"/>
                <a:ea typeface="+mn-ea"/>
                <a:cs typeface="+mn-cs"/>
              </a:rPr>
              <a:t>yn</a:t>
            </a:r>
            <a:r>
              <a:rPr lang="en-US" sz="1200" kern="1200" dirty="0" smtClean="0">
                <a:solidFill>
                  <a:schemeClr val="tx1"/>
                </a:solidFill>
                <a:effectLst/>
                <a:latin typeface="+mn-lt"/>
                <a:ea typeface="+mn-ea"/>
                <a:cs typeface="+mn-cs"/>
              </a:rPr>
              <a:t>. Viewed this way, the RNN is trained as an acceptor. We observe the final state, and then decide on an outcome.6 For example, consider training an RNN to read the characters of a word one by one and then use the final state to predict the part-of-speech of that word (this is inspired by Ling et al. [2015b]), an RNN that reads in a sentence and, based on the final state decides if it conveys positive or negative sentiment (this is inspired by Wang et al. [2015b]) or an RNN that reads in a sequence of words and decides whether it is a valid noun-phrase.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34</a:t>
            </a:fld>
            <a:endParaRPr lang="en-US"/>
          </a:p>
        </p:txBody>
      </p:sp>
    </p:spTree>
    <p:extLst>
      <p:ext uri="{BB962C8B-B14F-4D97-AF65-F5344CB8AC3E}">
        <p14:creationId xmlns:p14="http://schemas.microsoft.com/office/powerpoint/2010/main" val="7989478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Another option is to treat the RNN as a transducer, producing an output </a:t>
            </a:r>
            <a:r>
              <a:rPr lang="en-US" sz="1200" kern="1200" dirty="0" err="1" smtClean="0">
                <a:solidFill>
                  <a:schemeClr val="tx1"/>
                </a:solidFill>
                <a:effectLst/>
                <a:latin typeface="+mn-lt"/>
                <a:ea typeface="+mn-ea"/>
                <a:cs typeface="+mn-cs"/>
              </a:rPr>
              <a:t>tOi</a:t>
            </a:r>
            <a:r>
              <a:rPr lang="en-US" sz="1200" kern="1200" dirty="0" smtClean="0">
                <a:solidFill>
                  <a:schemeClr val="tx1"/>
                </a:solidFill>
                <a:effectLst/>
                <a:latin typeface="+mn-lt"/>
                <a:ea typeface="+mn-ea"/>
                <a:cs typeface="+mn-cs"/>
              </a:rPr>
              <a:t> for each input it reads in. Modeled this way, we can compute a local loss signal L .</a:t>
            </a:r>
            <a:r>
              <a:rPr lang="en-US" sz="1200" kern="1200" dirty="0" err="1" smtClean="0">
                <a:solidFill>
                  <a:schemeClr val="tx1"/>
                </a:solidFill>
                <a:effectLst/>
                <a:latin typeface="+mn-lt"/>
                <a:ea typeface="+mn-ea"/>
                <a:cs typeface="+mn-cs"/>
              </a:rPr>
              <a:t>tO</a:t>
            </a:r>
            <a:r>
              <a:rPr lang="en-US" sz="1200" kern="1200" dirty="0" smtClean="0">
                <a:solidFill>
                  <a:schemeClr val="tx1"/>
                </a:solidFill>
                <a:effectLst/>
                <a:latin typeface="+mn-lt"/>
                <a:ea typeface="+mn-ea"/>
                <a:cs typeface="+mn-cs"/>
              </a:rPr>
              <a:t> ; t / for each of the out- </a:t>
            </a:r>
            <a:endParaRPr lang="en-US" dirty="0" smtClean="0"/>
          </a:p>
          <a:p>
            <a:r>
              <a:rPr lang="en-US" sz="1200" kern="1200" dirty="0" smtClean="0">
                <a:solidFill>
                  <a:schemeClr val="tx1"/>
                </a:solidFill>
                <a:effectLst/>
                <a:latin typeface="+mn-lt"/>
                <a:ea typeface="+mn-ea"/>
                <a:cs typeface="+mn-cs"/>
              </a:rPr>
              <a:t>local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err="1" smtClean="0">
                <a:solidFill>
                  <a:schemeClr val="tx1"/>
                </a:solidFill>
                <a:effectLst/>
                <a:latin typeface="+mn-lt"/>
                <a:ea typeface="+mn-ea"/>
                <a:cs typeface="+mn-cs"/>
              </a:rPr>
              <a:t>pPuts</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tOi</a:t>
            </a:r>
            <a:r>
              <a:rPr lang="en-US" sz="1200" kern="1200" dirty="0" smtClean="0">
                <a:solidFill>
                  <a:schemeClr val="tx1"/>
                </a:solidFill>
                <a:effectLst/>
                <a:latin typeface="+mn-lt"/>
                <a:ea typeface="+mn-ea"/>
                <a:cs typeface="+mn-cs"/>
              </a:rPr>
              <a:t> based on a true label </a:t>
            </a:r>
            <a:r>
              <a:rPr lang="en-US" sz="1200" kern="1200" dirty="0" err="1" smtClean="0">
                <a:solidFill>
                  <a:schemeClr val="tx1"/>
                </a:solidFill>
                <a:effectLst/>
                <a:latin typeface="+mn-lt"/>
                <a:ea typeface="+mn-ea"/>
                <a:cs typeface="+mn-cs"/>
              </a:rPr>
              <a:t>ti</a:t>
            </a:r>
            <a:r>
              <a:rPr lang="en-US" sz="1200" kern="1200" dirty="0" smtClean="0">
                <a:solidFill>
                  <a:schemeClr val="tx1"/>
                </a:solidFill>
                <a:effectLst/>
                <a:latin typeface="+mn-lt"/>
                <a:ea typeface="+mn-ea"/>
                <a:cs typeface="+mn-cs"/>
              </a:rPr>
              <a:t> . e loss for unrolled sequence will then be: L.tO1Wn; t1Wn/ D niD1 </a:t>
            </a:r>
            <a:r>
              <a:rPr lang="en-US" sz="1200" kern="1200" dirty="0" err="1" smtClean="0">
                <a:solidFill>
                  <a:schemeClr val="tx1"/>
                </a:solidFill>
                <a:effectLst/>
                <a:latin typeface="+mn-lt"/>
                <a:ea typeface="+mn-ea"/>
                <a:cs typeface="+mn-cs"/>
              </a:rPr>
              <a:t>Llocal.tOi;ti</a:t>
            </a:r>
            <a:r>
              <a:rPr lang="en-US" sz="1200" kern="1200" dirty="0" smtClean="0">
                <a:solidFill>
                  <a:schemeClr val="tx1"/>
                </a:solidFill>
                <a:effectLst/>
                <a:latin typeface="+mn-lt"/>
                <a:ea typeface="+mn-ea"/>
                <a:cs typeface="+mn-cs"/>
              </a:rPr>
              <a:t>/, or using another combination rather than a sum such as an average or a weighted average (see Figure 14.4). One example for such a transducer is a sequence tagger, in which we take xi </a:t>
            </a:r>
            <a:r>
              <a:rPr lang="en-US" sz="1200" kern="1200" dirty="0" err="1" smtClean="0">
                <a:solidFill>
                  <a:schemeClr val="tx1"/>
                </a:solidFill>
                <a:effectLst/>
                <a:latin typeface="+mn-lt"/>
                <a:ea typeface="+mn-ea"/>
                <a:cs typeface="+mn-cs"/>
              </a:rPr>
              <a:t>Wn</a:t>
            </a:r>
            <a:r>
              <a:rPr lang="en-US" sz="1200" kern="1200" dirty="0" smtClean="0">
                <a:solidFill>
                  <a:schemeClr val="tx1"/>
                </a:solidFill>
                <a:effectLst/>
                <a:latin typeface="+mn-lt"/>
                <a:ea typeface="+mn-ea"/>
                <a:cs typeface="+mn-cs"/>
              </a:rPr>
              <a:t> to be feature representations for the n words of a sentence, and </a:t>
            </a:r>
            <a:r>
              <a:rPr lang="en-US" sz="1200" kern="1200" dirty="0" err="1" smtClean="0">
                <a:solidFill>
                  <a:schemeClr val="tx1"/>
                </a:solidFill>
                <a:effectLst/>
                <a:latin typeface="+mn-lt"/>
                <a:ea typeface="+mn-ea"/>
                <a:cs typeface="+mn-cs"/>
              </a:rPr>
              <a:t>ti</a:t>
            </a:r>
            <a:r>
              <a:rPr lang="en-US" sz="1200" kern="1200" dirty="0" smtClean="0">
                <a:solidFill>
                  <a:schemeClr val="tx1"/>
                </a:solidFill>
                <a:effectLst/>
                <a:latin typeface="+mn-lt"/>
                <a:ea typeface="+mn-ea"/>
                <a:cs typeface="+mn-cs"/>
              </a:rPr>
              <a:t> as an input for predicting the tag assignment of word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based on words 1:i. A CCG super-tagger based on such an architecture provides very strong CCG super-tagging results [Xu et al., 2015], although in many cases a transducer based on a bi-directional RNN (</a:t>
            </a:r>
            <a:r>
              <a:rPr lang="en-US" sz="1200" kern="1200" dirty="0" err="1" smtClean="0">
                <a:solidFill>
                  <a:schemeClr val="tx1"/>
                </a:solidFill>
                <a:effectLst/>
                <a:latin typeface="+mn-lt"/>
                <a:ea typeface="+mn-ea"/>
                <a:cs typeface="+mn-cs"/>
              </a:rPr>
              <a:t>biRNN</a:t>
            </a:r>
            <a:r>
              <a:rPr lang="en-US" sz="1200" kern="1200" dirty="0" smtClean="0">
                <a:solidFill>
                  <a:schemeClr val="tx1"/>
                </a:solidFill>
                <a:effectLst/>
                <a:latin typeface="+mn-lt"/>
                <a:ea typeface="+mn-ea"/>
                <a:cs typeface="+mn-cs"/>
              </a:rPr>
              <a:t>, see Section 14.4 below) is a </a:t>
            </a:r>
            <a:endParaRPr lang="en-US" dirty="0" smtClean="0"/>
          </a:p>
          <a:p>
            <a:r>
              <a:rPr lang="en-US" sz="1200" kern="1200" dirty="0" smtClean="0">
                <a:solidFill>
                  <a:schemeClr val="tx1"/>
                </a:solidFill>
                <a:effectLst/>
                <a:latin typeface="+mn-lt"/>
                <a:ea typeface="+mn-ea"/>
                <a:cs typeface="+mn-cs"/>
              </a:rPr>
              <a:t>better fit for such tagging problems.</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A very natural use-case of the transduction setup is for language modeling, in which the </a:t>
            </a:r>
            <a:endParaRPr lang="en-US" dirty="0" smtClean="0"/>
          </a:p>
          <a:p>
            <a:r>
              <a:rPr lang="en-US" sz="1200" kern="1200" dirty="0" smtClean="0">
                <a:solidFill>
                  <a:schemeClr val="tx1"/>
                </a:solidFill>
                <a:effectLst/>
                <a:latin typeface="+mn-lt"/>
                <a:ea typeface="+mn-ea"/>
                <a:cs typeface="+mn-cs"/>
              </a:rPr>
              <a:t>sequence of words x1Wi is used to predict a distribution over the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C 1/</a:t>
            </a:r>
            <a:r>
              <a:rPr lang="en-US" sz="1200" kern="1200" dirty="0" err="1"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word. RNN-based language models are shown to provide vastly better perplexities than traditional language models [</a:t>
            </a:r>
            <a:r>
              <a:rPr lang="en-US" sz="1200" kern="1200" dirty="0" err="1" smtClean="0">
                <a:solidFill>
                  <a:schemeClr val="tx1"/>
                </a:solidFill>
                <a:effectLst/>
                <a:latin typeface="+mn-lt"/>
                <a:ea typeface="+mn-ea"/>
                <a:cs typeface="+mn-cs"/>
              </a:rPr>
              <a:t>Jozefowicz</a:t>
            </a:r>
            <a:r>
              <a:rPr lang="en-US" sz="1200" kern="1200" dirty="0" smtClean="0">
                <a:solidFill>
                  <a:schemeClr val="tx1"/>
                </a:solidFill>
                <a:effectLst/>
                <a:latin typeface="+mn-lt"/>
                <a:ea typeface="+mn-ea"/>
                <a:cs typeface="+mn-cs"/>
              </a:rPr>
              <a:t> et al., 2016, </a:t>
            </a:r>
            <a:r>
              <a:rPr lang="en-US" sz="1200" kern="1200" dirty="0" err="1" smtClean="0">
                <a:solidFill>
                  <a:schemeClr val="tx1"/>
                </a:solidFill>
                <a:effectLst/>
                <a:latin typeface="+mn-lt"/>
                <a:ea typeface="+mn-ea"/>
                <a:cs typeface="+mn-cs"/>
              </a:rPr>
              <a:t>Mikolov</a:t>
            </a:r>
            <a:r>
              <a:rPr lang="en-US" sz="1200" kern="1200" dirty="0" smtClean="0">
                <a:solidFill>
                  <a:schemeClr val="tx1"/>
                </a:solidFill>
                <a:effectLst/>
                <a:latin typeface="+mn-lt"/>
                <a:ea typeface="+mn-ea"/>
                <a:cs typeface="+mn-cs"/>
              </a:rPr>
              <a:t>, 2012, </a:t>
            </a:r>
            <a:r>
              <a:rPr lang="en-US" sz="1200" kern="1200" dirty="0" err="1" smtClean="0">
                <a:solidFill>
                  <a:schemeClr val="tx1"/>
                </a:solidFill>
                <a:effectLst/>
                <a:latin typeface="+mn-lt"/>
                <a:ea typeface="+mn-ea"/>
                <a:cs typeface="+mn-cs"/>
              </a:rPr>
              <a:t>Mikolov</a:t>
            </a:r>
            <a:r>
              <a:rPr lang="en-US" sz="1200" kern="1200" dirty="0" smtClean="0">
                <a:solidFill>
                  <a:schemeClr val="tx1"/>
                </a:solidFill>
                <a:effectLst/>
                <a:latin typeface="+mn-lt"/>
                <a:ea typeface="+mn-ea"/>
                <a:cs typeface="+mn-cs"/>
              </a:rPr>
              <a:t> et al., 2010, </a:t>
            </a:r>
            <a:r>
              <a:rPr lang="en-US" sz="1200" kern="1200" dirty="0" err="1" smtClean="0">
                <a:solidFill>
                  <a:schemeClr val="tx1"/>
                </a:solidFill>
                <a:effectLst/>
                <a:latin typeface="+mn-lt"/>
                <a:ea typeface="+mn-ea"/>
                <a:cs typeface="+mn-cs"/>
              </a:rPr>
              <a:t>Sundermeyer</a:t>
            </a:r>
            <a:r>
              <a:rPr lang="en-US" sz="1200" kern="1200" dirty="0" smtClean="0">
                <a:solidFill>
                  <a:schemeClr val="tx1"/>
                </a:solidFill>
                <a:effectLst/>
                <a:latin typeface="+mn-lt"/>
                <a:ea typeface="+mn-ea"/>
                <a:cs typeface="+mn-cs"/>
              </a:rPr>
              <a:t> et al., 2012]. </a:t>
            </a:r>
            <a:endParaRPr lang="en-US" dirty="0" smtClean="0"/>
          </a:p>
          <a:p>
            <a:r>
              <a:rPr lang="en-US" sz="1200" kern="1200" dirty="0" smtClean="0">
                <a:solidFill>
                  <a:schemeClr val="tx1"/>
                </a:solidFill>
                <a:effectLst/>
                <a:latin typeface="+mn-lt"/>
                <a:ea typeface="+mn-ea"/>
                <a:cs typeface="+mn-cs"/>
              </a:rPr>
              <a:t>Using RNNs as transducers allows us to relax the Markov assumption that is traditionally taken in language models and HMM taggers, and condition on the entire prediction history.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17769144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other words, </a:t>
            </a:r>
            <a:r>
              <a:rPr lang="en-US" sz="1200" kern="1200" dirty="0" err="1" smtClean="0">
                <a:solidFill>
                  <a:schemeClr val="tx1"/>
                </a:solidFill>
                <a:effectLst/>
                <a:latin typeface="+mn-lt"/>
                <a:ea typeface="+mn-ea"/>
                <a:cs typeface="+mn-cs"/>
              </a:rPr>
              <a:t>yi</a:t>
            </a:r>
            <a:r>
              <a:rPr lang="en-US" sz="1200" kern="1200" dirty="0" smtClean="0">
                <a:solidFill>
                  <a:schemeClr val="tx1"/>
                </a:solidFill>
                <a:effectLst/>
                <a:latin typeface="+mn-lt"/>
                <a:ea typeface="+mn-ea"/>
                <a:cs typeface="+mn-cs"/>
              </a:rPr>
              <a:t>, the </a:t>
            </a:r>
            <a:r>
              <a:rPr lang="en-US" sz="1200" kern="1200" dirty="0" err="1" smtClean="0">
                <a:solidFill>
                  <a:schemeClr val="tx1"/>
                </a:solidFill>
                <a:effectLst/>
                <a:latin typeface="+mn-lt"/>
                <a:ea typeface="+mn-ea"/>
                <a:cs typeface="+mn-cs"/>
              </a:rPr>
              <a:t>biRNN</a:t>
            </a:r>
            <a:r>
              <a:rPr lang="en-US" sz="1200" kern="1200" dirty="0" smtClean="0">
                <a:solidFill>
                  <a:schemeClr val="tx1"/>
                </a:solidFill>
                <a:effectLst/>
                <a:latin typeface="+mn-lt"/>
                <a:ea typeface="+mn-ea"/>
                <a:cs typeface="+mn-cs"/>
              </a:rPr>
              <a:t> encoding of the </a:t>
            </a:r>
            <a:r>
              <a:rPr lang="en-US" sz="1200" kern="1200" dirty="0" err="1" smtClean="0">
                <a:solidFill>
                  <a:schemeClr val="tx1"/>
                </a:solidFill>
                <a:effectLst/>
                <a:latin typeface="+mn-lt"/>
                <a:ea typeface="+mn-ea"/>
                <a:cs typeface="+mn-cs"/>
              </a:rPr>
              <a:t>ith</a:t>
            </a:r>
            <a:r>
              <a:rPr lang="en-US" sz="1200" kern="1200" dirty="0" smtClean="0">
                <a:solidFill>
                  <a:schemeClr val="tx1"/>
                </a:solidFill>
                <a:effectLst/>
                <a:latin typeface="+mn-lt"/>
                <a:ea typeface="+mn-ea"/>
                <a:cs typeface="+mn-cs"/>
              </a:rPr>
              <a:t> word in a sequence is the concatenation of two RNNs, one reading the sequence from the beginning, and the other reading it from the end.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1528146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smtClean="0">
                <a:solidFill>
                  <a:schemeClr val="tx1"/>
                </a:solidFill>
                <a:effectLst/>
                <a:latin typeface="+mn-lt"/>
                <a:ea typeface="+mn-ea"/>
                <a:cs typeface="+mn-cs"/>
              </a:rPr>
              <a:t>RNNs can be stacked in layers, forming a grid.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While it is not theoretically clear what is the additional power gained by the deeper architecture, it was observed empirically that deep RNNs work better than shallower ones on some tasks. In particular, a four-layers deep architecture was crucial in achieving good machine-translation performance in an encoder-decoder framework.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704643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While an HMM can achieve very high accuracy, we saw that it requires a number of architectural innovations to deal with unknown words, </a:t>
            </a:r>
            <a:r>
              <a:rPr lang="en-US" dirty="0" err="1" smtClean="0"/>
              <a:t>backoff</a:t>
            </a:r>
            <a:r>
              <a:rPr lang="en-US" dirty="0" smtClean="0"/>
              <a:t>, suffixes, and so on. It would be so much easier if we could add arbitrary features directly into the model in a clean way, but that’s hard for generative models like HMMs.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1489015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an HMM to compute the best tag sequence that maximizes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T </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W </a:t>
            </a:r>
            <a:r>
              <a:rPr lang="en-US" sz="1200" kern="1200" dirty="0" smtClean="0">
                <a:solidFill>
                  <a:schemeClr val="tx1"/>
                </a:solidFill>
                <a:effectLst/>
                <a:latin typeface="+mn-lt"/>
                <a:ea typeface="+mn-ea"/>
                <a:cs typeface="+mn-cs"/>
              </a:rPr>
              <a:t>) we rely on Bayes’ rule and the likelihood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W </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T </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In an MEMM, by contrast, we compute the posterior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T </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W </a:t>
            </a:r>
            <a:r>
              <a:rPr lang="en-US" sz="1200" kern="1200" dirty="0" smtClean="0">
                <a:solidFill>
                  <a:schemeClr val="tx1"/>
                </a:solidFill>
                <a:effectLst/>
                <a:latin typeface="+mn-lt"/>
                <a:ea typeface="+mn-ea"/>
                <a:cs typeface="+mn-cs"/>
              </a:rPr>
              <a:t>) directly, training it to discriminate among the possible tag sequences.</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6</a:t>
            </a:fld>
            <a:endParaRPr lang="en-US"/>
          </a:p>
        </p:txBody>
      </p:sp>
    </p:spTree>
    <p:extLst>
      <p:ext uri="{BB962C8B-B14F-4D97-AF65-F5344CB8AC3E}">
        <p14:creationId xmlns:p14="http://schemas.microsoft.com/office/powerpoint/2010/main" val="6715766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an HMM to compute the best tag sequence that maximizes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T </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W </a:t>
            </a:r>
            <a:r>
              <a:rPr lang="en-US" sz="1200" kern="1200" dirty="0" smtClean="0">
                <a:solidFill>
                  <a:schemeClr val="tx1"/>
                </a:solidFill>
                <a:effectLst/>
                <a:latin typeface="+mn-lt"/>
                <a:ea typeface="+mn-ea"/>
                <a:cs typeface="+mn-cs"/>
              </a:rPr>
              <a:t>) we rely on Bayes’ rule and the likelihood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W </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T </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In an MEMM, by contrast, we compute the posterior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T </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W </a:t>
            </a:r>
            <a:r>
              <a:rPr lang="en-US" sz="1200" kern="1200" dirty="0" smtClean="0">
                <a:solidFill>
                  <a:schemeClr val="tx1"/>
                </a:solidFill>
                <a:effectLst/>
                <a:latin typeface="+mn-lt"/>
                <a:ea typeface="+mn-ea"/>
                <a:cs typeface="+mn-cs"/>
              </a:rPr>
              <a:t>) directly, training it to discriminate among the possible tag sequences.</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schematic view of the HMM (top) and MEMM (bottom) representation of the probability computation for the correct sequence of tags for the </a:t>
            </a:r>
            <a:r>
              <a:rPr lang="en-US" sz="1200" i="1" kern="1200" dirty="0" smtClean="0">
                <a:solidFill>
                  <a:schemeClr val="tx1"/>
                </a:solidFill>
                <a:effectLst/>
                <a:latin typeface="+mn-lt"/>
                <a:ea typeface="+mn-ea"/>
                <a:cs typeface="+mn-cs"/>
              </a:rPr>
              <a:t>back </a:t>
            </a:r>
            <a:r>
              <a:rPr lang="en-US" sz="1200" kern="1200" dirty="0" smtClean="0">
                <a:solidFill>
                  <a:schemeClr val="tx1"/>
                </a:solidFill>
                <a:effectLst/>
                <a:latin typeface="+mn-lt"/>
                <a:ea typeface="+mn-ea"/>
                <a:cs typeface="+mn-cs"/>
              </a:rPr>
              <a:t>sentence. The HMM computes the likelihood of the observation given the hidden state, while the MEMM computes the posterior of each state, conditioned on the previous state and current observation. </a:t>
            </a:r>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7</a:t>
            </a:fld>
            <a:endParaRPr lang="en-US"/>
          </a:p>
        </p:txBody>
      </p:sp>
    </p:spTree>
    <p:extLst>
      <p:ext uri="{BB962C8B-B14F-4D97-AF65-F5344CB8AC3E}">
        <p14:creationId xmlns:p14="http://schemas.microsoft.com/office/powerpoint/2010/main" val="20071395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A basic MEMM part-of-speech tagger conditions on the observation word it- self, neighboring words, and previous tags, and various combinations, using feature </a:t>
            </a:r>
            <a:r>
              <a:rPr lang="en-US" sz="1200" b="0" kern="1200" dirty="0" smtClean="0">
                <a:solidFill>
                  <a:schemeClr val="tx1"/>
                </a:solidFill>
                <a:effectLst/>
                <a:latin typeface="+mn-lt"/>
                <a:ea typeface="+mn-ea"/>
                <a:cs typeface="+mn-cs"/>
              </a:rPr>
              <a:t>templates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938956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Proceedings of the Twenty-Sixth AAAI Conference on Artificial Intelligence </a:t>
            </a:r>
            <a:endParaRPr lang="en-US" dirty="0" smtClean="0"/>
          </a:p>
          <a:p>
            <a:r>
              <a:rPr lang="en-US" sz="1200" b="0" kern="1200" dirty="0" smtClean="0">
                <a:solidFill>
                  <a:schemeClr val="tx1"/>
                </a:solidFill>
                <a:effectLst/>
                <a:latin typeface="+mn-lt"/>
                <a:ea typeface="+mn-ea"/>
                <a:cs typeface="+mn-cs"/>
              </a:rPr>
              <a:t>Fine-Grained Entity Recognition </a:t>
            </a:r>
            <a:endParaRPr lang="en-US" dirty="0" smtClean="0"/>
          </a:p>
          <a:p>
            <a:r>
              <a:rPr lang="en-US" sz="1200" b="0" kern="1200" dirty="0" smtClean="0">
                <a:solidFill>
                  <a:schemeClr val="tx1"/>
                </a:solidFill>
                <a:effectLst/>
                <a:latin typeface="+mn-lt"/>
                <a:ea typeface="+mn-ea"/>
                <a:cs typeface="+mn-cs"/>
              </a:rPr>
              <a:t>Xiao Ling </a:t>
            </a:r>
            <a:r>
              <a:rPr lang="en-US" sz="1200" kern="1200" dirty="0" smtClean="0">
                <a:solidFill>
                  <a:schemeClr val="tx1"/>
                </a:solidFill>
                <a:effectLst/>
                <a:latin typeface="+mn-lt"/>
                <a:ea typeface="+mn-ea"/>
                <a:cs typeface="+mn-cs"/>
              </a:rPr>
              <a:t>and </a:t>
            </a:r>
            <a:r>
              <a:rPr lang="en-US" sz="1200" b="0" kern="1200" dirty="0" smtClean="0">
                <a:solidFill>
                  <a:schemeClr val="tx1"/>
                </a:solidFill>
                <a:effectLst/>
                <a:latin typeface="+mn-lt"/>
                <a:ea typeface="+mn-ea"/>
                <a:cs typeface="+mn-cs"/>
              </a:rPr>
              <a:t>Daniel S. Weld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3495193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simplified view of a feedforward neural language model moving through a text. At each </a:t>
            </a:r>
            <a:r>
              <a:rPr lang="en-US" sz="1200" kern="1200" dirty="0" err="1" smtClean="0">
                <a:solidFill>
                  <a:schemeClr val="tx1"/>
                </a:solidFill>
                <a:effectLst/>
                <a:latin typeface="+mn-lt"/>
                <a:ea typeface="+mn-ea"/>
                <a:cs typeface="+mn-cs"/>
              </a:rPr>
              <a:t>timestep</a:t>
            </a:r>
            <a:r>
              <a:rPr lang="en-US" sz="1200" kern="1200" dirty="0" smtClean="0">
                <a:solidFill>
                  <a:schemeClr val="tx1"/>
                </a:solidFill>
                <a:effectLst/>
                <a:latin typeface="+mn-lt"/>
                <a:ea typeface="+mn-ea"/>
                <a:cs typeface="+mn-cs"/>
              </a:rPr>
              <a:t> </a:t>
            </a:r>
            <a:r>
              <a:rPr lang="en-US" sz="1200" i="1" kern="1200" dirty="0" smtClean="0">
                <a:solidFill>
                  <a:schemeClr val="tx1"/>
                </a:solidFill>
                <a:effectLst/>
                <a:latin typeface="+mn-lt"/>
                <a:ea typeface="+mn-ea"/>
                <a:cs typeface="+mn-cs"/>
              </a:rPr>
              <a:t>t </a:t>
            </a:r>
            <a:r>
              <a:rPr lang="en-US" sz="1200" kern="1200" dirty="0" smtClean="0">
                <a:solidFill>
                  <a:schemeClr val="tx1"/>
                </a:solidFill>
                <a:effectLst/>
                <a:latin typeface="+mn-lt"/>
                <a:ea typeface="+mn-ea"/>
                <a:cs typeface="+mn-cs"/>
              </a:rPr>
              <a:t>the network takes the 3 context words, converts each to a </a:t>
            </a:r>
            <a:r>
              <a:rPr lang="en-US" sz="1200" i="1" kern="1200" dirty="0" smtClean="0">
                <a:solidFill>
                  <a:schemeClr val="tx1"/>
                </a:solidFill>
                <a:effectLst/>
                <a:latin typeface="+mn-lt"/>
                <a:ea typeface="+mn-ea"/>
                <a:cs typeface="+mn-cs"/>
              </a:rPr>
              <a:t>d</a:t>
            </a:r>
            <a:r>
              <a:rPr lang="en-US" sz="1200" kern="1200" dirty="0" smtClean="0">
                <a:solidFill>
                  <a:schemeClr val="tx1"/>
                </a:solidFill>
                <a:effectLst/>
                <a:latin typeface="+mn-lt"/>
                <a:ea typeface="+mn-ea"/>
                <a:cs typeface="+mn-cs"/>
              </a:rPr>
              <a:t>-dimensional </a:t>
            </a:r>
            <a:r>
              <a:rPr lang="en-US" sz="1200" kern="1200" dirty="0" err="1" smtClean="0">
                <a:solidFill>
                  <a:schemeClr val="tx1"/>
                </a:solidFill>
                <a:effectLst/>
                <a:latin typeface="+mn-lt"/>
                <a:ea typeface="+mn-ea"/>
                <a:cs typeface="+mn-cs"/>
              </a:rPr>
              <a:t>embeddings</a:t>
            </a:r>
            <a:r>
              <a:rPr lang="en-US" sz="1200" kern="1200" dirty="0" smtClean="0">
                <a:solidFill>
                  <a:schemeClr val="tx1"/>
                </a:solidFill>
                <a:effectLst/>
                <a:latin typeface="+mn-lt"/>
                <a:ea typeface="+mn-ea"/>
                <a:cs typeface="+mn-cs"/>
              </a:rPr>
              <a:t>, and con- </a:t>
            </a:r>
            <a:r>
              <a:rPr lang="en-US" sz="1200" kern="1200" dirty="0" err="1" smtClean="0">
                <a:solidFill>
                  <a:schemeClr val="tx1"/>
                </a:solidFill>
                <a:effectLst/>
                <a:latin typeface="+mn-lt"/>
                <a:ea typeface="+mn-ea"/>
                <a:cs typeface="+mn-cs"/>
              </a:rPr>
              <a:t>catenates</a:t>
            </a:r>
            <a:r>
              <a:rPr lang="en-US" sz="1200" kern="1200" dirty="0" smtClean="0">
                <a:solidFill>
                  <a:schemeClr val="tx1"/>
                </a:solidFill>
                <a:effectLst/>
                <a:latin typeface="+mn-lt"/>
                <a:ea typeface="+mn-ea"/>
                <a:cs typeface="+mn-cs"/>
              </a:rPr>
              <a:t> the 3 </a:t>
            </a:r>
            <a:r>
              <a:rPr lang="en-US" sz="1200" kern="1200" dirty="0" err="1" smtClean="0">
                <a:solidFill>
                  <a:schemeClr val="tx1"/>
                </a:solidFill>
                <a:effectLst/>
                <a:latin typeface="+mn-lt"/>
                <a:ea typeface="+mn-ea"/>
                <a:cs typeface="+mn-cs"/>
              </a:rPr>
              <a:t>embeddings</a:t>
            </a:r>
            <a:r>
              <a:rPr lang="en-US" sz="1200" kern="1200" dirty="0" smtClean="0">
                <a:solidFill>
                  <a:schemeClr val="tx1"/>
                </a:solidFill>
                <a:effectLst/>
                <a:latin typeface="+mn-lt"/>
                <a:ea typeface="+mn-ea"/>
                <a:cs typeface="+mn-cs"/>
              </a:rPr>
              <a:t> together to get the 1 × </a:t>
            </a:r>
            <a:r>
              <a:rPr lang="en-US" sz="1200" i="1" kern="1200" dirty="0" smtClean="0">
                <a:solidFill>
                  <a:schemeClr val="tx1"/>
                </a:solidFill>
                <a:effectLst/>
                <a:latin typeface="+mn-lt"/>
                <a:ea typeface="+mn-ea"/>
                <a:cs typeface="+mn-cs"/>
              </a:rPr>
              <a:t>N d </a:t>
            </a:r>
            <a:r>
              <a:rPr lang="en-US" sz="1200" kern="1200" dirty="0" smtClean="0">
                <a:solidFill>
                  <a:schemeClr val="tx1"/>
                </a:solidFill>
                <a:effectLst/>
                <a:latin typeface="+mn-lt"/>
                <a:ea typeface="+mn-ea"/>
                <a:cs typeface="+mn-cs"/>
              </a:rPr>
              <a:t>unit input layer </a:t>
            </a:r>
            <a:r>
              <a:rPr lang="en-US" sz="1200" i="1" kern="1200" dirty="0" smtClean="0">
                <a:solidFill>
                  <a:schemeClr val="tx1"/>
                </a:solidFill>
                <a:effectLst/>
                <a:latin typeface="+mn-lt"/>
                <a:ea typeface="+mn-ea"/>
                <a:cs typeface="+mn-cs"/>
              </a:rPr>
              <a:t>x </a:t>
            </a:r>
            <a:r>
              <a:rPr lang="en-US" sz="1200" kern="1200" dirty="0" smtClean="0">
                <a:solidFill>
                  <a:schemeClr val="tx1"/>
                </a:solidFill>
                <a:effectLst/>
                <a:latin typeface="+mn-lt"/>
                <a:ea typeface="+mn-ea"/>
                <a:cs typeface="+mn-cs"/>
              </a:rPr>
              <a:t>for the network. </a:t>
            </a:r>
            <a:endParaRPr lang="en-US" dirty="0" smtClean="0"/>
          </a:p>
          <a:p>
            <a:endParaRPr lang="en-US" dirty="0" smtClean="0"/>
          </a:p>
          <a:p>
            <a:r>
              <a:rPr lang="en-US" sz="1200" kern="1200" dirty="0" smtClean="0">
                <a:solidFill>
                  <a:schemeClr val="tx1"/>
                </a:solidFill>
                <a:effectLst/>
                <a:latin typeface="+mn-lt"/>
                <a:ea typeface="+mn-ea"/>
                <a:cs typeface="+mn-cs"/>
              </a:rPr>
              <a:t>illustrates this approach with a window of size 3. Here, we’re predicting which word will come next given the window </a:t>
            </a:r>
            <a:r>
              <a:rPr lang="en-US" sz="1200" i="1" kern="1200" dirty="0" smtClean="0">
                <a:solidFill>
                  <a:schemeClr val="tx1"/>
                </a:solidFill>
                <a:effectLst/>
                <a:latin typeface="+mn-lt"/>
                <a:ea typeface="+mn-ea"/>
                <a:cs typeface="+mn-cs"/>
              </a:rPr>
              <a:t>the ground there</a:t>
            </a:r>
            <a:r>
              <a:rPr lang="en-US" sz="1200" kern="1200" dirty="0" smtClean="0">
                <a:solidFill>
                  <a:schemeClr val="tx1"/>
                </a:solidFill>
                <a:effectLst/>
                <a:latin typeface="+mn-lt"/>
                <a:ea typeface="+mn-ea"/>
                <a:cs typeface="+mn-cs"/>
              </a:rPr>
              <a:t>. Subsequent words are predicted by sliding the window forward one word at a time. </a:t>
            </a:r>
            <a:endParaRPr lang="en-US" dirty="0" smtClean="0"/>
          </a:p>
          <a:p>
            <a:r>
              <a:rPr lang="en-US" sz="1200" kern="1200" dirty="0" smtClean="0">
                <a:solidFill>
                  <a:schemeClr val="tx1"/>
                </a:solidFill>
                <a:effectLst/>
                <a:latin typeface="+mn-lt"/>
                <a:ea typeface="+mn-ea"/>
                <a:cs typeface="+mn-cs"/>
              </a:rPr>
              <a:t>Unfortunately, the sliding window approach is problematic for a number of rea- sons. First, it shares the primary weakness of Markov approaches in that it limits the context from which information can be extracted; anything outside the context window has no impact on the decision being made. This is problematic since there are many language tasks that require access to information that can be arbitrarily dis- </a:t>
            </a:r>
            <a:r>
              <a:rPr lang="en-US" sz="1200" kern="1200" dirty="0" err="1" smtClean="0">
                <a:solidFill>
                  <a:schemeClr val="tx1"/>
                </a:solidFill>
                <a:effectLst/>
                <a:latin typeface="+mn-lt"/>
                <a:ea typeface="+mn-ea"/>
                <a:cs typeface="+mn-cs"/>
              </a:rPr>
              <a:t>tant</a:t>
            </a:r>
            <a:r>
              <a:rPr lang="en-US" sz="1200" kern="1200" dirty="0" smtClean="0">
                <a:solidFill>
                  <a:schemeClr val="tx1"/>
                </a:solidFill>
                <a:effectLst/>
                <a:latin typeface="+mn-lt"/>
                <a:ea typeface="+mn-ea"/>
                <a:cs typeface="+mn-cs"/>
              </a:rPr>
              <a:t> from the point at which processing is happening. Second, the use of windows makes it difficult for networks to learn systematic patterns arising from phenomena like constituency.</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346752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(for example, in document classification it is common that each word in the sentence is a feature).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925025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use </a:t>
            </a:r>
            <a:r>
              <a:rPr lang="en-US" sz="1200" kern="1200" dirty="0" err="1" smtClean="0">
                <a:solidFill>
                  <a:schemeClr val="tx1"/>
                </a:solidFill>
                <a:effectLst/>
                <a:latin typeface="+mn-lt"/>
                <a:ea typeface="+mn-ea"/>
                <a:cs typeface="+mn-cs"/>
              </a:rPr>
              <a:t>xi:j</a:t>
            </a:r>
            <a:r>
              <a:rPr lang="en-US" sz="1200" kern="1200" dirty="0" smtClean="0">
                <a:solidFill>
                  <a:schemeClr val="tx1"/>
                </a:solidFill>
                <a:effectLst/>
                <a:latin typeface="+mn-lt"/>
                <a:ea typeface="+mn-ea"/>
                <a:cs typeface="+mn-cs"/>
              </a:rPr>
              <a:t> to denote the sequence of vectors xi;</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xj</a:t>
            </a:r>
            <a:r>
              <a:rPr lang="en-US" sz="1200" kern="1200" dirty="0" smtClean="0">
                <a:solidFill>
                  <a:schemeClr val="tx1"/>
                </a:solidFill>
                <a:effectLst/>
                <a:latin typeface="+mn-lt"/>
                <a:ea typeface="+mn-ea"/>
                <a:cs typeface="+mn-cs"/>
              </a:rPr>
              <a:t>. On a high-level, the RNN is a function that takes as input an arbitrary length ordered sequence of n d</a:t>
            </a:r>
            <a:r>
              <a:rPr lang="en-US" sz="1200" i="1" kern="1200" dirty="0" smtClean="0">
                <a:solidFill>
                  <a:schemeClr val="tx1"/>
                </a:solidFill>
                <a:effectLst/>
                <a:latin typeface="+mn-lt"/>
                <a:ea typeface="+mn-ea"/>
                <a:cs typeface="+mn-cs"/>
              </a:rPr>
              <a:t>in</a:t>
            </a:r>
            <a:r>
              <a:rPr lang="en-US" sz="1200" kern="1200" dirty="0" smtClean="0">
                <a:solidFill>
                  <a:schemeClr val="tx1"/>
                </a:solidFill>
                <a:effectLst/>
                <a:latin typeface="+mn-lt"/>
                <a:ea typeface="+mn-ea"/>
                <a:cs typeface="+mn-cs"/>
              </a:rPr>
              <a:t>-dimensional vectors x1:n = x1; x2;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xn</a:t>
            </a:r>
            <a:r>
              <a:rPr lang="en-US" sz="1200" kern="1200" dirty="0" smtClean="0">
                <a:solidFill>
                  <a:schemeClr val="tx1"/>
                </a:solidFill>
                <a:effectLst/>
                <a:latin typeface="+mn-lt"/>
                <a:ea typeface="+mn-ea"/>
                <a:cs typeface="+mn-cs"/>
              </a:rPr>
              <a:t>, (xi element</a:t>
            </a:r>
            <a:r>
              <a:rPr lang="en-US" sz="1200" kern="1200" baseline="0" dirty="0" smtClean="0">
                <a:solidFill>
                  <a:schemeClr val="tx1"/>
                </a:solidFill>
                <a:effectLst/>
                <a:latin typeface="+mn-lt"/>
                <a:ea typeface="+mn-ea"/>
                <a:cs typeface="+mn-cs"/>
              </a:rPr>
              <a:t> of</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R^d</a:t>
            </a:r>
            <a:r>
              <a:rPr lang="en-US" sz="1200" i="1" kern="1200" dirty="0" err="1" smtClean="0">
                <a:solidFill>
                  <a:schemeClr val="tx1"/>
                </a:solidFill>
                <a:effectLst/>
                <a:latin typeface="+mn-lt"/>
                <a:ea typeface="+mn-ea"/>
                <a:cs typeface="+mn-cs"/>
              </a:rPr>
              <a:t>in</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and returns as output a single </a:t>
            </a:r>
            <a:r>
              <a:rPr lang="en-US" sz="1200" kern="1200" dirty="0" err="1" smtClean="0">
                <a:solidFill>
                  <a:schemeClr val="tx1"/>
                </a:solidFill>
                <a:effectLst/>
                <a:latin typeface="+mn-lt"/>
                <a:ea typeface="+mn-ea"/>
                <a:cs typeface="+mn-cs"/>
              </a:rPr>
              <a:t>d</a:t>
            </a:r>
            <a:r>
              <a:rPr lang="en-US" sz="1200" i="1" kern="1200" dirty="0" err="1" smtClean="0">
                <a:solidFill>
                  <a:schemeClr val="tx1"/>
                </a:solidFill>
                <a:effectLst/>
                <a:latin typeface="+mn-lt"/>
                <a:ea typeface="+mn-ea"/>
                <a:cs typeface="+mn-cs"/>
              </a:rPr>
              <a:t>out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dimensional vector </a:t>
            </a:r>
            <a:r>
              <a:rPr lang="en-US" sz="1200" kern="1200" dirty="0" err="1" smtClean="0">
                <a:solidFill>
                  <a:schemeClr val="tx1"/>
                </a:solidFill>
                <a:effectLst/>
                <a:latin typeface="+mn-lt"/>
                <a:ea typeface="+mn-ea"/>
                <a:cs typeface="+mn-cs"/>
              </a:rPr>
              <a:t>yn</a:t>
            </a:r>
            <a:r>
              <a:rPr lang="en-US" sz="1200" kern="1200" dirty="0" smtClean="0">
                <a:solidFill>
                  <a:schemeClr val="tx1"/>
                </a:solidFill>
                <a:effectLst/>
                <a:latin typeface="+mn-lt"/>
                <a:ea typeface="+mn-ea"/>
                <a:cs typeface="+mn-cs"/>
              </a:rPr>
              <a:t> element of </a:t>
            </a:r>
            <a:r>
              <a:rPr lang="en-US" sz="1200" kern="1200" dirty="0" err="1" smtClean="0">
                <a:solidFill>
                  <a:schemeClr val="tx1"/>
                </a:solidFill>
                <a:effectLst/>
                <a:latin typeface="+mn-lt"/>
                <a:ea typeface="+mn-ea"/>
                <a:cs typeface="+mn-cs"/>
              </a:rPr>
              <a:t>Rd</a:t>
            </a:r>
            <a:r>
              <a:rPr lang="en-US" sz="1200" i="1" kern="1200" dirty="0" err="1" smtClean="0">
                <a:solidFill>
                  <a:schemeClr val="tx1"/>
                </a:solidFill>
                <a:effectLst/>
                <a:latin typeface="+mn-lt"/>
                <a:ea typeface="+mn-ea"/>
                <a:cs typeface="+mn-cs"/>
              </a:rPr>
              <a:t>out</a:t>
            </a:r>
            <a:r>
              <a:rPr lang="en-US" sz="1200" i="1" kern="1200" dirty="0" smtClean="0">
                <a:solidFill>
                  <a:schemeClr val="tx1"/>
                </a:solidFill>
                <a:effectLst/>
                <a:latin typeface="+mn-lt"/>
                <a:ea typeface="+mn-ea"/>
                <a:cs typeface="+mn-cs"/>
              </a:rPr>
              <a:t> </a:t>
            </a:r>
            <a:endParaRPr lang="en-US" sz="120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output vector </a:t>
            </a:r>
            <a:r>
              <a:rPr lang="en-US" sz="1200" kern="1200" dirty="0" err="1" smtClean="0">
                <a:solidFill>
                  <a:schemeClr val="tx1"/>
                </a:solidFill>
                <a:effectLst/>
                <a:latin typeface="+mn-lt"/>
                <a:ea typeface="+mn-ea"/>
                <a:cs typeface="+mn-cs"/>
              </a:rPr>
              <a:t>yn</a:t>
            </a:r>
            <a:r>
              <a:rPr lang="en-US" sz="1200" kern="1200" dirty="0" smtClean="0">
                <a:solidFill>
                  <a:schemeClr val="tx1"/>
                </a:solidFill>
                <a:effectLst/>
                <a:latin typeface="+mn-lt"/>
                <a:ea typeface="+mn-ea"/>
                <a:cs typeface="+mn-cs"/>
              </a:rPr>
              <a:t> is then used for further prediction. For example, a model for predict- </a:t>
            </a:r>
            <a:r>
              <a:rPr lang="en-US" sz="1200" kern="1200" dirty="0" err="1" smtClean="0">
                <a:solidFill>
                  <a:schemeClr val="tx1"/>
                </a:solidFill>
                <a:effectLst/>
                <a:latin typeface="+mn-lt"/>
                <a:ea typeface="+mn-ea"/>
                <a:cs typeface="+mn-cs"/>
              </a:rPr>
              <a:t>ing</a:t>
            </a:r>
            <a:r>
              <a:rPr lang="en-US" sz="1200" kern="1200" dirty="0" smtClean="0">
                <a:solidFill>
                  <a:schemeClr val="tx1"/>
                </a:solidFill>
                <a:effectLst/>
                <a:latin typeface="+mn-lt"/>
                <a:ea typeface="+mn-ea"/>
                <a:cs typeface="+mn-cs"/>
              </a:rPr>
              <a:t> the conditional probability of an event e given the sequence x1Wn can be defined as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P(e = j| </a:t>
            </a:r>
            <a:r>
              <a:rPr lang="en-US" sz="1200" kern="1200" dirty="0" err="1" smtClean="0">
                <a:solidFill>
                  <a:schemeClr val="tx1"/>
                </a:solidFill>
                <a:effectLst/>
                <a:latin typeface="+mn-lt"/>
                <a:ea typeface="+mn-ea"/>
                <a:cs typeface="+mn-cs"/>
              </a:rPr>
              <a:t>x_i:n</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 </a:t>
            </a:r>
            <a:r>
              <a:rPr lang="en-US" sz="1200" kern="1200" baseline="0" dirty="0" err="1" smtClean="0">
                <a:solidFill>
                  <a:schemeClr val="tx1"/>
                </a:solidFill>
                <a:effectLst/>
                <a:latin typeface="+mn-lt"/>
                <a:ea typeface="+mn-ea"/>
                <a:cs typeface="+mn-cs"/>
              </a:rPr>
              <a:t>softmax</a:t>
            </a:r>
            <a:r>
              <a:rPr lang="en-US" sz="1200" kern="1200" baseline="0" dirty="0" smtClean="0">
                <a:solidFill>
                  <a:schemeClr val="tx1"/>
                </a:solidFill>
                <a:effectLst/>
                <a:latin typeface="+mn-lt"/>
                <a:ea typeface="+mn-ea"/>
                <a:cs typeface="+mn-cs"/>
              </a:rPr>
              <a:t> (RNN(</a:t>
            </a:r>
            <a:r>
              <a:rPr lang="en-US" sz="1200" kern="1200" baseline="0" dirty="0" err="1" smtClean="0">
                <a:solidFill>
                  <a:schemeClr val="tx1"/>
                </a:solidFill>
                <a:effectLst/>
                <a:latin typeface="+mn-lt"/>
                <a:ea typeface="+mn-ea"/>
                <a:cs typeface="+mn-cs"/>
              </a:rPr>
              <a:t>x_i+n</a:t>
            </a:r>
            <a:r>
              <a:rPr lang="en-US" sz="1200" kern="1200" baseline="0" dirty="0" smtClean="0">
                <a:solidFill>
                  <a:schemeClr val="tx1"/>
                </a:solidFill>
                <a:effectLst/>
                <a:latin typeface="+mn-lt"/>
                <a:ea typeface="+mn-ea"/>
                <a:cs typeface="+mn-cs"/>
              </a:rPr>
              <a:t>) * W + b)_[j]</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461083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3/18/19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3406514" y="3331563"/>
            <a:ext cx="68580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3841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3/18/19</a:t>
            </a:fld>
            <a:endParaRPr lang="en-US"/>
          </a:p>
        </p:txBody>
      </p:sp>
      <p:sp>
        <p:nvSpPr>
          <p:cNvPr id="5" name="Footer Placeholder 4"/>
          <p:cNvSpPr>
            <a:spLocks noGrp="1"/>
          </p:cNvSpPr>
          <p:nvPr>
            <p:ph type="ftr" sz="quarter" idx="11"/>
          </p:nvPr>
        </p:nvSpPr>
        <p:spPr>
          <a:xfrm>
            <a:off x="2764639" y="6705600"/>
            <a:ext cx="3617103"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18468667"/>
      </p:ext>
    </p:extLst>
  </p:cSld>
  <p:clrMapOvr>
    <a:masterClrMapping/>
  </p:clrMapOvr>
  <p:extLst mod="1">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3/18/19</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3414009" y="3339058"/>
            <a:ext cx="68580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3329835" y="340613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5628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3/18/19</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69874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3/18/19</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8267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3/18/19</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3263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40CDC23-E565-C848-9AF6-12BD09C53D91}" type="datetimeFigureOut">
              <a:rPr lang="en-US" smtClean="0"/>
              <a:t>3/18/19</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6971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3/18/19</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8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798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681037"/>
            <a:ext cx="3890964" cy="1731963"/>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3835400"/>
            <a:ext cx="3886200" cy="22352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6273800"/>
            <a:ext cx="1219200" cy="4572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6273800"/>
            <a:ext cx="1905000" cy="4572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6273800"/>
            <a:ext cx="765174" cy="4572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8468568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75856" y="3330886"/>
            <a:ext cx="68580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3/18/19</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84119438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8" r:id="rId9"/>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omputational-linguistics-class.org/assignment7.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8.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0.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31.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5.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6.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7.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 Id="rId3"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smtClean="0">
                <a:solidFill>
                  <a:srgbClr val="C00000"/>
                </a:solidFill>
              </a:rPr>
              <a:t>POS Tagging and Sequence </a:t>
            </a:r>
            <a:r>
              <a:rPr lang="en-US" dirty="0" smtClean="0">
                <a:solidFill>
                  <a:srgbClr val="C00000"/>
                </a:solidFill>
              </a:rPr>
              <a:t>Models</a:t>
            </a:r>
            <a:endParaRPr lang="en-US" dirty="0"/>
          </a:p>
        </p:txBody>
      </p:sp>
      <p:sp>
        <p:nvSpPr>
          <p:cNvPr id="5" name="Subtitle 4"/>
          <p:cNvSpPr>
            <a:spLocks noGrp="1"/>
          </p:cNvSpPr>
          <p:nvPr>
            <p:ph type="subTitle" idx="1"/>
          </p:nvPr>
        </p:nvSpPr>
        <p:spPr/>
        <p:txBody>
          <a:bodyPr/>
          <a:lstStyle/>
          <a:p>
            <a:r>
              <a:rPr lang="en-US" dirty="0" err="1"/>
              <a:t>Jurafsky</a:t>
            </a:r>
            <a:r>
              <a:rPr lang="en-US" dirty="0"/>
              <a:t> and Martin </a:t>
            </a:r>
            <a:r>
              <a:rPr lang="en-US" dirty="0" smtClean="0"/>
              <a:t>Chapter </a:t>
            </a:r>
            <a:r>
              <a:rPr lang="en-US" dirty="0" smtClean="0"/>
              <a:t>8</a:t>
            </a:r>
            <a:endParaRPr lang="en-US" dirty="0"/>
          </a:p>
        </p:txBody>
      </p:sp>
    </p:spTree>
    <p:extLst>
      <p:ext uri="{BB962C8B-B14F-4D97-AF65-F5344CB8AC3E}">
        <p14:creationId xmlns:p14="http://schemas.microsoft.com/office/powerpoint/2010/main" val="781036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 for unknown words</a:t>
            </a:r>
            <a:endParaRPr lang="en-US" dirty="0"/>
          </a:p>
        </p:txBody>
      </p:sp>
      <p:pic>
        <p:nvPicPr>
          <p:cNvPr id="4" name="Picture 3"/>
          <p:cNvPicPr>
            <a:picLocks noChangeAspect="1"/>
          </p:cNvPicPr>
          <p:nvPr/>
        </p:nvPicPr>
        <p:blipFill>
          <a:blip r:embed="rId2"/>
          <a:stretch>
            <a:fillRect/>
          </a:stretch>
        </p:blipFill>
        <p:spPr>
          <a:xfrm>
            <a:off x="836760" y="2133600"/>
            <a:ext cx="7516200" cy="3643349"/>
          </a:xfrm>
          <a:prstGeom prst="rect">
            <a:avLst/>
          </a:prstGeom>
        </p:spPr>
      </p:pic>
    </p:spTree>
    <p:extLst>
      <p:ext uri="{BB962C8B-B14F-4D97-AF65-F5344CB8AC3E}">
        <p14:creationId xmlns:p14="http://schemas.microsoft.com/office/powerpoint/2010/main" val="509389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 for </a:t>
            </a:r>
            <a:r>
              <a:rPr lang="en-US" i="1" dirty="0" smtClean="0"/>
              <a:t>well-dressed</a:t>
            </a:r>
            <a:endParaRPr lang="en-US" i="1" dirty="0"/>
          </a:p>
        </p:txBody>
      </p:sp>
      <p:pic>
        <p:nvPicPr>
          <p:cNvPr id="3" name="Picture 2"/>
          <p:cNvPicPr>
            <a:picLocks noChangeAspect="1"/>
          </p:cNvPicPr>
          <p:nvPr/>
        </p:nvPicPr>
        <p:blipFill>
          <a:blip r:embed="rId2"/>
          <a:stretch>
            <a:fillRect/>
          </a:stretch>
        </p:blipFill>
        <p:spPr>
          <a:xfrm>
            <a:off x="2140418" y="2133600"/>
            <a:ext cx="4908884" cy="4267200"/>
          </a:xfrm>
          <a:prstGeom prst="rect">
            <a:avLst/>
          </a:prstGeom>
        </p:spPr>
      </p:pic>
    </p:spTree>
    <p:extLst>
      <p:ext uri="{BB962C8B-B14F-4D97-AF65-F5344CB8AC3E}">
        <p14:creationId xmlns:p14="http://schemas.microsoft.com/office/powerpoint/2010/main" val="1039692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sequence labeling tasks</a:t>
            </a:r>
            <a:endParaRPr lang="en-US" dirty="0"/>
          </a:p>
        </p:txBody>
      </p:sp>
      <p:sp>
        <p:nvSpPr>
          <p:cNvPr id="3" name="Content Placeholder 2"/>
          <p:cNvSpPr>
            <a:spLocks noGrp="1"/>
          </p:cNvSpPr>
          <p:nvPr>
            <p:ph idx="1"/>
          </p:nvPr>
        </p:nvSpPr>
        <p:spPr>
          <a:xfrm>
            <a:off x="822959" y="4070210"/>
            <a:ext cx="7543801" cy="1798884"/>
          </a:xfrm>
        </p:spPr>
        <p:txBody>
          <a:bodyPr/>
          <a:lstStyle/>
          <a:p>
            <a:r>
              <a:rPr lang="en-US" dirty="0" smtClean="0"/>
              <a:t>What other sequence labeling tasks can you think of?</a:t>
            </a:r>
            <a:endParaRPr lang="en-US" dirty="0"/>
          </a:p>
        </p:txBody>
      </p:sp>
      <p:sp>
        <p:nvSpPr>
          <p:cNvPr id="4" name="TextBox 3"/>
          <p:cNvSpPr txBox="1"/>
          <p:nvPr/>
        </p:nvSpPr>
        <p:spPr>
          <a:xfrm>
            <a:off x="822959" y="2057400"/>
            <a:ext cx="7543801" cy="1692771"/>
          </a:xfrm>
          <a:prstGeom prst="rect">
            <a:avLst/>
          </a:prstGeom>
          <a:solidFill>
            <a:srgbClr val="FFC000"/>
          </a:solidFill>
        </p:spPr>
        <p:txBody>
          <a:bodyPr wrap="square" rtlCol="0">
            <a:spAutoFit/>
          </a:bodyPr>
          <a:lstStyle/>
          <a:p>
            <a:r>
              <a:rPr lang="en-US" sz="2600" dirty="0"/>
              <a:t>A </a:t>
            </a:r>
            <a:r>
              <a:rPr lang="en-US" sz="2600" b="1" dirty="0"/>
              <a:t>sequence model </a:t>
            </a:r>
            <a:r>
              <a:rPr lang="en-US" sz="2600" dirty="0"/>
              <a:t>or </a:t>
            </a:r>
            <a:r>
              <a:rPr lang="en-US" sz="2600" b="1" dirty="0"/>
              <a:t>sequence classifier </a:t>
            </a:r>
            <a:r>
              <a:rPr lang="en-US" sz="2600" dirty="0"/>
              <a:t>is a model whose job is to assign a label or class to each unit in a sequence, thus mapping a sequence of observations to a sequence of labels. </a:t>
            </a:r>
          </a:p>
        </p:txBody>
      </p:sp>
    </p:spTree>
    <p:extLst>
      <p:ext uri="{BB962C8B-B14F-4D97-AF65-F5344CB8AC3E}">
        <p14:creationId xmlns:p14="http://schemas.microsoft.com/office/powerpoint/2010/main" val="246549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Named Entity Recognition</a:t>
            </a:r>
            <a:endParaRPr lang="en-US" dirty="0"/>
          </a:p>
        </p:txBody>
      </p:sp>
      <p:sp>
        <p:nvSpPr>
          <p:cNvPr id="3" name="Content Placeholder 2"/>
          <p:cNvSpPr>
            <a:spLocks noGrp="1"/>
          </p:cNvSpPr>
          <p:nvPr>
            <p:ph idx="1"/>
          </p:nvPr>
        </p:nvSpPr>
        <p:spPr/>
        <p:txBody>
          <a:bodyPr/>
          <a:lstStyle/>
          <a:p>
            <a:r>
              <a:rPr lang="en-US" dirty="0" smtClean="0"/>
              <a:t>Find all spans in a text that correspond to </a:t>
            </a:r>
            <a:endParaRPr lang="en-US" dirty="0"/>
          </a:p>
        </p:txBody>
      </p:sp>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63176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985876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9795534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Fine grained entity recognition</a:t>
            </a:r>
            <a:endParaRPr lang="en-US" dirty="0"/>
          </a:p>
        </p:txBody>
      </p:sp>
      <p:pic>
        <p:nvPicPr>
          <p:cNvPr id="4" name="Picture 3"/>
          <p:cNvPicPr>
            <a:picLocks noChangeAspect="1"/>
          </p:cNvPicPr>
          <p:nvPr/>
        </p:nvPicPr>
        <p:blipFill>
          <a:blip r:embed="rId3"/>
          <a:stretch>
            <a:fillRect/>
          </a:stretch>
        </p:blipFill>
        <p:spPr>
          <a:xfrm>
            <a:off x="1737360" y="1727201"/>
            <a:ext cx="5715000" cy="4954634"/>
          </a:xfrm>
          <a:prstGeom prst="rect">
            <a:avLst/>
          </a:prstGeom>
        </p:spPr>
      </p:pic>
    </p:spTree>
    <p:extLst>
      <p:ext uri="{BB962C8B-B14F-4D97-AF65-F5344CB8AC3E}">
        <p14:creationId xmlns:p14="http://schemas.microsoft.com/office/powerpoint/2010/main" val="7536817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20888054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9473187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665927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Sequence </a:t>
            </a:r>
            <a:r>
              <a:rPr lang="en-US" dirty="0" smtClean="0"/>
              <a:t>Models</a:t>
            </a:r>
            <a:endParaRPr lang="en-US" dirty="0"/>
          </a:p>
        </p:txBody>
      </p:sp>
      <p:sp>
        <p:nvSpPr>
          <p:cNvPr id="3" name="Content Placeholder 2"/>
          <p:cNvSpPr>
            <a:spLocks noGrp="1"/>
          </p:cNvSpPr>
          <p:nvPr>
            <p:ph idx="1"/>
          </p:nvPr>
        </p:nvSpPr>
        <p:spPr>
          <a:xfrm>
            <a:off x="822959" y="4070210"/>
            <a:ext cx="7543801" cy="2468033"/>
          </a:xfrm>
        </p:spPr>
        <p:txBody>
          <a:bodyPr>
            <a:normAutofit/>
          </a:bodyPr>
          <a:lstStyle/>
          <a:p>
            <a:r>
              <a:rPr lang="en-US" sz="2600" dirty="0" smtClean="0"/>
              <a:t>A Hidden Markov Model (HMM) </a:t>
            </a:r>
            <a:r>
              <a:rPr lang="en-US" sz="2800" dirty="0"/>
              <a:t>is a probabilistic sequence model: given a sequence </a:t>
            </a:r>
            <a:r>
              <a:rPr lang="en-US" sz="2800" dirty="0" smtClean="0"/>
              <a:t>of words, </a:t>
            </a:r>
            <a:r>
              <a:rPr lang="en-US" sz="2800" dirty="0"/>
              <a:t>it computes a probability distribution over possible </a:t>
            </a:r>
            <a:r>
              <a:rPr lang="en-US" sz="2800" dirty="0" smtClean="0"/>
              <a:t>sequences </a:t>
            </a:r>
            <a:r>
              <a:rPr lang="en-US" sz="2800" dirty="0"/>
              <a:t>of labels and chooses the best label sequence. </a:t>
            </a:r>
          </a:p>
        </p:txBody>
      </p:sp>
      <p:sp>
        <p:nvSpPr>
          <p:cNvPr id="4" name="TextBox 3"/>
          <p:cNvSpPr txBox="1"/>
          <p:nvPr/>
        </p:nvSpPr>
        <p:spPr>
          <a:xfrm>
            <a:off x="822959" y="2057400"/>
            <a:ext cx="7543801" cy="1692771"/>
          </a:xfrm>
          <a:prstGeom prst="rect">
            <a:avLst/>
          </a:prstGeom>
          <a:solidFill>
            <a:srgbClr val="FFC000"/>
          </a:solidFill>
        </p:spPr>
        <p:txBody>
          <a:bodyPr wrap="square" rtlCol="0">
            <a:spAutoFit/>
          </a:bodyPr>
          <a:lstStyle/>
          <a:p>
            <a:r>
              <a:rPr lang="en-US" sz="2600" dirty="0"/>
              <a:t>A </a:t>
            </a:r>
            <a:r>
              <a:rPr lang="en-US" sz="2600" b="1" dirty="0"/>
              <a:t>sequence model </a:t>
            </a:r>
            <a:r>
              <a:rPr lang="en-US" sz="2600" dirty="0"/>
              <a:t>or </a:t>
            </a:r>
            <a:r>
              <a:rPr lang="en-US" sz="2600" b="1" dirty="0"/>
              <a:t>sequence classifier </a:t>
            </a:r>
            <a:r>
              <a:rPr lang="en-US" sz="2600" dirty="0"/>
              <a:t>is a model whose job is to assign a label or class to each unit in a sequence, thus mapping a sequence of observations to a sequence of labels. </a:t>
            </a:r>
          </a:p>
        </p:txBody>
      </p:sp>
    </p:spTree>
    <p:extLst>
      <p:ext uri="{BB962C8B-B14F-4D97-AF65-F5344CB8AC3E}">
        <p14:creationId xmlns:p14="http://schemas.microsoft.com/office/powerpoint/2010/main" val="84862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9724698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next HW assignment</a:t>
            </a:r>
            <a:endParaRPr lang="en-US" dirty="0"/>
          </a:p>
        </p:txBody>
      </p:sp>
      <p:sp>
        <p:nvSpPr>
          <p:cNvPr id="3" name="Content Placeholder 2"/>
          <p:cNvSpPr>
            <a:spLocks noGrp="1"/>
          </p:cNvSpPr>
          <p:nvPr>
            <p:ph idx="1"/>
          </p:nvPr>
        </p:nvSpPr>
        <p:spPr/>
        <p:txBody>
          <a:bodyPr>
            <a:normAutofit/>
          </a:bodyPr>
          <a:lstStyle/>
          <a:p>
            <a:r>
              <a:rPr lang="en-US" sz="2600" dirty="0" smtClean="0"/>
              <a:t>Develop a NER system for Dutch and Spanish.</a:t>
            </a:r>
            <a:endParaRPr lang="en-US" sz="2600" dirty="0"/>
          </a:p>
          <a:p>
            <a:r>
              <a:rPr lang="en-US" sz="2600" dirty="0">
                <a:hlinkClick r:id="rId2"/>
              </a:rPr>
              <a:t>http://</a:t>
            </a:r>
            <a:r>
              <a:rPr lang="en-US" sz="2600" dirty="0" smtClean="0">
                <a:hlinkClick r:id="rId2"/>
              </a:rPr>
              <a:t>computational-linguistics-class.org/assignment7.html</a:t>
            </a:r>
            <a:r>
              <a:rPr lang="en-US" sz="2600" dirty="0" smtClean="0"/>
              <a:t> </a:t>
            </a:r>
            <a:endParaRPr lang="en-US" sz="2600" dirty="0"/>
          </a:p>
        </p:txBody>
      </p:sp>
    </p:spTree>
    <p:extLst>
      <p:ext uri="{BB962C8B-B14F-4D97-AF65-F5344CB8AC3E}">
        <p14:creationId xmlns:p14="http://schemas.microsoft.com/office/powerpoint/2010/main" val="11516091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chor="t" anchorCtr="0">
            <a:normAutofit/>
          </a:bodyPr>
          <a:lstStyle/>
          <a:p>
            <a:r>
              <a:rPr lang="en-US" dirty="0" smtClean="0">
                <a:solidFill>
                  <a:srgbClr val="C00000"/>
                </a:solidFill>
              </a:rPr>
              <a:t>Feed forward vs Recurrent</a:t>
            </a:r>
            <a:br>
              <a:rPr lang="en-US" dirty="0" smtClean="0">
                <a:solidFill>
                  <a:srgbClr val="C00000"/>
                </a:solidFill>
              </a:rPr>
            </a:br>
            <a:r>
              <a:rPr lang="en-US" dirty="0" smtClean="0">
                <a:solidFill>
                  <a:srgbClr val="C00000"/>
                </a:solidFill>
              </a:rPr>
              <a:t> </a:t>
            </a:r>
            <a:r>
              <a:rPr lang="en-US" dirty="0" smtClean="0">
                <a:solidFill>
                  <a:srgbClr val="C00000"/>
                </a:solidFill>
              </a:rPr>
              <a:t>NNs  </a:t>
            </a:r>
            <a:endParaRPr lang="en-US" dirty="0"/>
          </a:p>
        </p:txBody>
      </p:sp>
      <p:sp>
        <p:nvSpPr>
          <p:cNvPr id="5" name="Subtitle 4"/>
          <p:cNvSpPr>
            <a:spLocks noGrp="1"/>
          </p:cNvSpPr>
          <p:nvPr>
            <p:ph type="subTitle" idx="1"/>
          </p:nvPr>
        </p:nvSpPr>
        <p:spPr>
          <a:xfrm>
            <a:off x="807720" y="4038600"/>
            <a:ext cx="4280362" cy="3429000"/>
          </a:xfrm>
        </p:spPr>
        <p:txBody>
          <a:bodyPr>
            <a:normAutofit/>
          </a:bodyPr>
          <a:lstStyle/>
          <a:p>
            <a:r>
              <a:rPr lang="en-US" dirty="0" smtClean="0"/>
              <a:t>Read </a:t>
            </a:r>
            <a:r>
              <a:rPr lang="en-US" dirty="0" smtClean="0"/>
              <a:t>Chapter </a:t>
            </a:r>
            <a:r>
              <a:rPr lang="en-US" dirty="0" smtClean="0"/>
              <a:t>8 </a:t>
            </a:r>
            <a:r>
              <a:rPr lang="en-US" dirty="0" smtClean="0"/>
              <a:t>and Chapter 14 from </a:t>
            </a:r>
          </a:p>
          <a:p>
            <a:r>
              <a:rPr lang="en-US" dirty="0" err="1" smtClean="0"/>
              <a:t>Yoav</a:t>
            </a:r>
            <a:r>
              <a:rPr lang="en-US" dirty="0" smtClean="0"/>
              <a:t> </a:t>
            </a:r>
            <a:r>
              <a:rPr lang="en-US" dirty="0" err="1" smtClean="0"/>
              <a:t>Goldber’s</a:t>
            </a:r>
            <a:r>
              <a:rPr lang="en-US" dirty="0" smtClean="0"/>
              <a:t> book Neural Networks Methods for </a:t>
            </a:r>
            <a:r>
              <a:rPr lang="en-US" dirty="0" smtClean="0"/>
              <a:t>NLP</a:t>
            </a:r>
            <a:endParaRPr lang="en-US" dirty="0"/>
          </a:p>
          <a:p>
            <a:r>
              <a:rPr lang="en-US" dirty="0" smtClean="0"/>
              <a:t>(It’s free to download from Penn’s campus!)</a:t>
            </a:r>
            <a:endParaRPr lang="en-US" dirty="0"/>
          </a:p>
        </p:txBody>
      </p:sp>
      <p:pic>
        <p:nvPicPr>
          <p:cNvPr id="3" name="Picture 2"/>
          <p:cNvPicPr>
            <a:picLocks noChangeAspect="1"/>
          </p:cNvPicPr>
          <p:nvPr/>
        </p:nvPicPr>
        <p:blipFill>
          <a:blip r:embed="rId2"/>
          <a:stretch>
            <a:fillRect/>
          </a:stretch>
        </p:blipFill>
        <p:spPr>
          <a:xfrm>
            <a:off x="5105400" y="1864275"/>
            <a:ext cx="4038600" cy="4993725"/>
          </a:xfrm>
          <a:prstGeom prst="rect">
            <a:avLst/>
          </a:prstGeom>
        </p:spPr>
      </p:pic>
    </p:spTree>
    <p:extLst>
      <p:ext uri="{BB962C8B-B14F-4D97-AF65-F5344CB8AC3E}">
        <p14:creationId xmlns:p14="http://schemas.microsoft.com/office/powerpoint/2010/main" val="13880663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Feed forward neural network</a:t>
            </a:r>
            <a:endParaRPr lang="en-US" dirty="0"/>
          </a:p>
        </p:txBody>
      </p:sp>
      <p:pic>
        <p:nvPicPr>
          <p:cNvPr id="6" name="Content Placeholder 5"/>
          <p:cNvPicPr>
            <a:picLocks noGrp="1" noChangeAspect="1"/>
          </p:cNvPicPr>
          <p:nvPr>
            <p:ph idx="1"/>
          </p:nvPr>
        </p:nvPicPr>
        <p:blipFill>
          <a:blip r:embed="rId3"/>
          <a:stretch>
            <a:fillRect/>
          </a:stretch>
        </p:blipFill>
        <p:spPr>
          <a:xfrm>
            <a:off x="309924" y="1727201"/>
            <a:ext cx="8737838" cy="4749799"/>
          </a:xfrm>
          <a:prstGeom prst="rect">
            <a:avLst/>
          </a:prstGeom>
        </p:spPr>
      </p:pic>
    </p:spTree>
    <p:extLst>
      <p:ext uri="{BB962C8B-B14F-4D97-AF65-F5344CB8AC3E}">
        <p14:creationId xmlns:p14="http://schemas.microsoft.com/office/powerpoint/2010/main" val="16745168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Fixed inputs</a:t>
            </a:r>
            <a:endParaRPr lang="en-US" dirty="0"/>
          </a:p>
        </p:txBody>
      </p:sp>
      <p:sp>
        <p:nvSpPr>
          <p:cNvPr id="3" name="Content Placeholder 2"/>
          <p:cNvSpPr>
            <a:spLocks noGrp="1"/>
          </p:cNvSpPr>
          <p:nvPr>
            <p:ph idx="1"/>
          </p:nvPr>
        </p:nvSpPr>
        <p:spPr/>
        <p:txBody>
          <a:bodyPr>
            <a:normAutofit/>
          </a:bodyPr>
          <a:lstStyle/>
          <a:p>
            <a:r>
              <a:rPr lang="en-US" sz="2600" dirty="0"/>
              <a:t>Feed-forward networks assume a fixed dimensional input. </a:t>
            </a:r>
            <a:r>
              <a:rPr lang="en-US" sz="2600" dirty="0" smtClean="0"/>
              <a:t> For feature-extraction (like in our MEMM), we can extract </a:t>
            </a:r>
            <a:r>
              <a:rPr lang="en-US" sz="2600" dirty="0"/>
              <a:t>a fixed number of </a:t>
            </a:r>
            <a:r>
              <a:rPr lang="en-US" sz="2600" dirty="0" smtClean="0"/>
              <a:t>features, and represent each </a:t>
            </a:r>
            <a:r>
              <a:rPr lang="en-US" sz="2600" dirty="0"/>
              <a:t>feature </a:t>
            </a:r>
            <a:r>
              <a:rPr lang="en-US" sz="2600" dirty="0" smtClean="0"/>
              <a:t>as </a:t>
            </a:r>
            <a:r>
              <a:rPr lang="en-US" sz="2600" dirty="0"/>
              <a:t>a vector, and </a:t>
            </a:r>
            <a:r>
              <a:rPr lang="en-US" sz="2600" dirty="0" smtClean="0"/>
              <a:t>then concatenate all of the vectors.  E</a:t>
            </a:r>
            <a:r>
              <a:rPr lang="en-US" sz="2800" dirty="0" smtClean="0"/>
              <a:t>ach </a:t>
            </a:r>
            <a:r>
              <a:rPr lang="en-US" sz="2800" dirty="0"/>
              <a:t>region of the resulting input vector corresponds to a different feature. </a:t>
            </a:r>
            <a:endParaRPr lang="en-US" sz="2800" dirty="0" smtClean="0"/>
          </a:p>
          <a:p>
            <a:r>
              <a:rPr lang="en-US" sz="2800" dirty="0" smtClean="0"/>
              <a:t>In </a:t>
            </a:r>
            <a:r>
              <a:rPr lang="en-US" sz="2800" dirty="0"/>
              <a:t>some cases the number of features is not known in </a:t>
            </a:r>
            <a:r>
              <a:rPr lang="en-US" sz="2800" dirty="0" smtClean="0"/>
              <a:t>advance.</a:t>
            </a:r>
            <a:endParaRPr lang="en-US" sz="2800" dirty="0"/>
          </a:p>
          <a:p>
            <a:endParaRPr lang="en-US" sz="2600" dirty="0"/>
          </a:p>
        </p:txBody>
      </p:sp>
    </p:spTree>
    <p:extLst>
      <p:ext uri="{BB962C8B-B14F-4D97-AF65-F5344CB8AC3E}">
        <p14:creationId xmlns:p14="http://schemas.microsoft.com/office/powerpoint/2010/main" val="6232968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length inputs</a:t>
            </a:r>
            <a:endParaRPr lang="en-US" dirty="0"/>
          </a:p>
        </p:txBody>
      </p:sp>
      <p:sp>
        <p:nvSpPr>
          <p:cNvPr id="3" name="Content Placeholder 2"/>
          <p:cNvSpPr>
            <a:spLocks noGrp="1"/>
          </p:cNvSpPr>
          <p:nvPr>
            <p:ph idx="1"/>
          </p:nvPr>
        </p:nvSpPr>
        <p:spPr/>
        <p:txBody>
          <a:bodyPr>
            <a:normAutofit/>
          </a:bodyPr>
          <a:lstStyle/>
          <a:p>
            <a:r>
              <a:rPr lang="en-US" sz="2600" dirty="0" smtClean="0"/>
              <a:t>If we want to use each word </a:t>
            </a:r>
            <a:r>
              <a:rPr lang="en-US" sz="2600" dirty="0"/>
              <a:t>in the sentence </a:t>
            </a:r>
            <a:r>
              <a:rPr lang="en-US" sz="2600" dirty="0" smtClean="0"/>
              <a:t>as </a:t>
            </a:r>
            <a:r>
              <a:rPr lang="en-US" sz="2600" dirty="0"/>
              <a:t>a </a:t>
            </a:r>
            <a:r>
              <a:rPr lang="en-US" sz="2600" dirty="0" smtClean="0"/>
              <a:t>feature, then we need to </a:t>
            </a:r>
            <a:r>
              <a:rPr lang="en-US" sz="2600" dirty="0"/>
              <a:t>represent </a:t>
            </a:r>
            <a:r>
              <a:rPr lang="en-US" sz="2600" dirty="0" smtClean="0"/>
              <a:t>a variable number </a:t>
            </a:r>
            <a:r>
              <a:rPr lang="en-US" sz="2600" dirty="0"/>
              <a:t>of features using a fixed size </a:t>
            </a:r>
            <a:r>
              <a:rPr lang="en-US" sz="2600" dirty="0" smtClean="0"/>
              <a:t>vector. </a:t>
            </a:r>
            <a:endParaRPr lang="en-US" sz="2600" dirty="0"/>
          </a:p>
          <a:p>
            <a:r>
              <a:rPr lang="en-US" sz="2600" dirty="0"/>
              <a:t>One way of achieving this is through a so-called continuous bag of words (</a:t>
            </a:r>
            <a:r>
              <a:rPr lang="en-US" sz="2600" dirty="0" smtClean="0"/>
              <a:t>CBOW) representation. We discard </a:t>
            </a:r>
            <a:r>
              <a:rPr lang="en-US" sz="2600" dirty="0"/>
              <a:t>order information, and </a:t>
            </a:r>
            <a:r>
              <a:rPr lang="en-US" sz="2600" dirty="0" smtClean="0"/>
              <a:t>either sum </a:t>
            </a:r>
            <a:r>
              <a:rPr lang="en-US" sz="2600" dirty="0"/>
              <a:t>or </a:t>
            </a:r>
            <a:r>
              <a:rPr lang="en-US" sz="2600" dirty="0" smtClean="0"/>
              <a:t>average </a:t>
            </a:r>
            <a:r>
              <a:rPr lang="en-US" sz="2600" dirty="0"/>
              <a:t>the </a:t>
            </a:r>
            <a:r>
              <a:rPr lang="en-US" sz="2600" dirty="0" err="1" smtClean="0"/>
              <a:t>embeddings</a:t>
            </a:r>
            <a:endParaRPr lang="en-US" sz="2600" dirty="0"/>
          </a:p>
        </p:txBody>
      </p:sp>
      <p:pic>
        <p:nvPicPr>
          <p:cNvPr id="4" name="Picture 3"/>
          <p:cNvPicPr>
            <a:picLocks noChangeAspect="1"/>
          </p:cNvPicPr>
          <p:nvPr/>
        </p:nvPicPr>
        <p:blipFill>
          <a:blip r:embed="rId2"/>
          <a:stretch>
            <a:fillRect/>
          </a:stretch>
        </p:blipFill>
        <p:spPr>
          <a:xfrm>
            <a:off x="1981200" y="4953000"/>
            <a:ext cx="4699222" cy="1109133"/>
          </a:xfrm>
          <a:prstGeom prst="rect">
            <a:avLst/>
          </a:prstGeom>
        </p:spPr>
      </p:pic>
    </p:spTree>
    <p:extLst>
      <p:ext uri="{BB962C8B-B14F-4D97-AF65-F5344CB8AC3E}">
        <p14:creationId xmlns:p14="http://schemas.microsoft.com/office/powerpoint/2010/main" val="10693865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 feed forward networks good for sequences?</a:t>
            </a:r>
            <a:endParaRPr lang="en-US" dirty="0"/>
          </a:p>
        </p:txBody>
      </p:sp>
      <p:sp>
        <p:nvSpPr>
          <p:cNvPr id="3" name="Content Placeholder 2"/>
          <p:cNvSpPr>
            <a:spLocks noGrp="1"/>
          </p:cNvSpPr>
          <p:nvPr>
            <p:ph idx="1"/>
          </p:nvPr>
        </p:nvSpPr>
        <p:spPr/>
        <p:txBody>
          <a:bodyPr>
            <a:normAutofit/>
          </a:bodyPr>
          <a:lstStyle/>
          <a:p>
            <a:r>
              <a:rPr lang="en-US" sz="2600" dirty="0"/>
              <a:t>When dealing with language data, it is very common to work with sequences, such as words (</a:t>
            </a:r>
            <a:r>
              <a:rPr lang="en-US" sz="2600" dirty="0" smtClean="0"/>
              <a:t>sequences </a:t>
            </a:r>
            <a:r>
              <a:rPr lang="en-US" sz="2600" dirty="0"/>
              <a:t>of letters), sentences (sequences of words), and documents. </a:t>
            </a:r>
            <a:endParaRPr lang="en-US" sz="2600" dirty="0" smtClean="0"/>
          </a:p>
          <a:p>
            <a:r>
              <a:rPr lang="en-US" sz="2600" dirty="0" smtClean="0"/>
              <a:t>Feed-forward </a:t>
            </a:r>
            <a:r>
              <a:rPr lang="en-US" sz="2600" dirty="0"/>
              <a:t>networks can accommodate </a:t>
            </a:r>
            <a:r>
              <a:rPr lang="en-US" sz="2600" dirty="0" smtClean="0"/>
              <a:t>sequences </a:t>
            </a:r>
            <a:r>
              <a:rPr lang="en-US" sz="2600" dirty="0"/>
              <a:t>through the use of vector concatenation and vector addition (CBOW). </a:t>
            </a:r>
            <a:r>
              <a:rPr lang="en-US" sz="2600" dirty="0" smtClean="0"/>
              <a:t> CBOW </a:t>
            </a:r>
            <a:r>
              <a:rPr lang="en-US" sz="2600" dirty="0"/>
              <a:t>representations allows to encode arbitrary length sequences as fixed sized vectors. However, </a:t>
            </a:r>
            <a:r>
              <a:rPr lang="en-US" sz="2600" dirty="0" smtClean="0"/>
              <a:t>CBOW is limited</a:t>
            </a:r>
            <a:r>
              <a:rPr lang="en-US" sz="2600" dirty="0"/>
              <a:t>, and </a:t>
            </a:r>
            <a:r>
              <a:rPr lang="en-US" sz="2600" dirty="0" smtClean="0"/>
              <a:t>it disregards order.</a:t>
            </a:r>
            <a:endParaRPr lang="en-US" sz="2600" dirty="0"/>
          </a:p>
        </p:txBody>
      </p:sp>
    </p:spTree>
    <p:extLst>
      <p:ext uri="{BB962C8B-B14F-4D97-AF65-F5344CB8AC3E}">
        <p14:creationId xmlns:p14="http://schemas.microsoft.com/office/powerpoint/2010/main" val="2681968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Recurrent neural networks (RNNs)</a:t>
            </a:r>
            <a:endParaRPr lang="en-US" dirty="0"/>
          </a:p>
        </p:txBody>
      </p:sp>
      <p:sp>
        <p:nvSpPr>
          <p:cNvPr id="3" name="Content Placeholder 2"/>
          <p:cNvSpPr>
            <a:spLocks noGrp="1"/>
          </p:cNvSpPr>
          <p:nvPr>
            <p:ph idx="1"/>
          </p:nvPr>
        </p:nvSpPr>
        <p:spPr/>
        <p:txBody>
          <a:bodyPr>
            <a:normAutofit/>
          </a:bodyPr>
          <a:lstStyle/>
          <a:p>
            <a:r>
              <a:rPr lang="en-US" sz="2600" dirty="0" smtClean="0"/>
              <a:t>RNNs can represent any size sequential </a:t>
            </a:r>
            <a:r>
              <a:rPr lang="en-US" sz="2600" dirty="0"/>
              <a:t>inputs </a:t>
            </a:r>
            <a:r>
              <a:rPr lang="en-US" sz="2600" dirty="0" smtClean="0"/>
              <a:t>as fixed-size vectors.  They model the </a:t>
            </a:r>
            <a:r>
              <a:rPr lang="en-US" sz="2600" dirty="0"/>
              <a:t>structured properties of the </a:t>
            </a:r>
            <a:r>
              <a:rPr lang="en-US" sz="2600" dirty="0" smtClean="0"/>
              <a:t>input. </a:t>
            </a:r>
          </a:p>
          <a:p>
            <a:r>
              <a:rPr lang="en-US" sz="2600" dirty="0" smtClean="0"/>
              <a:t>RNNs are </a:t>
            </a:r>
            <a:r>
              <a:rPr lang="en-US" sz="2600" dirty="0"/>
              <a:t>very powerful at capturing statistical regularities in sequential </a:t>
            </a:r>
            <a:r>
              <a:rPr lang="en-US" sz="2600" dirty="0" smtClean="0"/>
              <a:t>inputs. They </a:t>
            </a:r>
            <a:r>
              <a:rPr lang="en-US" sz="2600" dirty="0"/>
              <a:t>are arguably the strongest contribution of deep-learning to the statistical </a:t>
            </a:r>
            <a:r>
              <a:rPr lang="en-US" sz="2600" dirty="0" smtClean="0"/>
              <a:t>NLP tool-kit.</a:t>
            </a:r>
          </a:p>
          <a:p>
            <a:r>
              <a:rPr lang="en-US" sz="2600" dirty="0" smtClean="0"/>
              <a:t>There are various types of RNNs: simple RNNs, Long-short-term Memory (LSTM) and the Gated Recurrent Unit (GRU).</a:t>
            </a:r>
            <a:endParaRPr lang="en-US" sz="2600" dirty="0"/>
          </a:p>
        </p:txBody>
      </p:sp>
    </p:spTree>
    <p:extLst>
      <p:ext uri="{BB962C8B-B14F-4D97-AF65-F5344CB8AC3E}">
        <p14:creationId xmlns:p14="http://schemas.microsoft.com/office/powerpoint/2010/main" val="3926314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 (RNNs)</a:t>
            </a:r>
          </a:p>
        </p:txBody>
      </p:sp>
      <p:sp>
        <p:nvSpPr>
          <p:cNvPr id="3" name="Content Placeholder 2"/>
          <p:cNvSpPr>
            <a:spLocks noGrp="1"/>
          </p:cNvSpPr>
          <p:nvPr>
            <p:ph idx="1"/>
          </p:nvPr>
        </p:nvSpPr>
        <p:spPr/>
        <p:txBody>
          <a:bodyPr>
            <a:normAutofit/>
          </a:bodyPr>
          <a:lstStyle/>
          <a:p>
            <a:r>
              <a:rPr lang="en-US" sz="2600" dirty="0"/>
              <a:t>RNNs allow for language models that do not make the Markov assumption, and condition the next word on the entire sentence history (all the words preceding it</a:t>
            </a:r>
            <a:r>
              <a:rPr lang="en-US" sz="2600" dirty="0" smtClean="0"/>
              <a:t>).</a:t>
            </a:r>
          </a:p>
          <a:p>
            <a:r>
              <a:rPr lang="en-US" sz="2600" dirty="0" smtClean="0"/>
              <a:t>This </a:t>
            </a:r>
            <a:r>
              <a:rPr lang="en-US" sz="2600" dirty="0"/>
              <a:t>ability opens the way to </a:t>
            </a:r>
            <a:r>
              <a:rPr lang="en-US" sz="2600" i="1" dirty="0"/>
              <a:t>conditioned generation models</a:t>
            </a:r>
            <a:r>
              <a:rPr lang="en-US" sz="2600" dirty="0"/>
              <a:t>, where a language model that is used as a generator is conditioned on some other signal, such as a sentence in another language. </a:t>
            </a:r>
            <a:endParaRPr lang="en-US" sz="2600" dirty="0"/>
          </a:p>
          <a:p>
            <a:r>
              <a:rPr lang="en-US" sz="2600" dirty="0" smtClean="0"/>
              <a:t>We’ll talk about this application when we come to Neural Machine Translation next week.</a:t>
            </a:r>
            <a:endParaRPr lang="en-US" sz="2600" dirty="0"/>
          </a:p>
        </p:txBody>
      </p:sp>
    </p:spTree>
    <p:extLst>
      <p:ext uri="{BB962C8B-B14F-4D97-AF65-F5344CB8AC3E}">
        <p14:creationId xmlns:p14="http://schemas.microsoft.com/office/powerpoint/2010/main" val="19264518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RNN Abstraction </a:t>
            </a:r>
            <a:endParaRPr lang="en-US" dirty="0"/>
          </a:p>
        </p:txBody>
      </p:sp>
      <p:pic>
        <p:nvPicPr>
          <p:cNvPr id="6" name="Content Placeholder 3"/>
          <p:cNvPicPr>
            <a:picLocks noGrp="1" noChangeAspect="1"/>
          </p:cNvPicPr>
          <p:nvPr>
            <p:ph idx="1"/>
          </p:nvPr>
        </p:nvPicPr>
        <p:blipFill>
          <a:blip r:embed="rId3"/>
          <a:stretch>
            <a:fillRect/>
          </a:stretch>
        </p:blipFill>
        <p:spPr>
          <a:xfrm>
            <a:off x="2209800" y="1981200"/>
            <a:ext cx="4050406" cy="2819400"/>
          </a:xfrm>
          <a:prstGeom prst="rect">
            <a:avLst/>
          </a:prstGeom>
        </p:spPr>
      </p:pic>
    </p:spTree>
    <p:extLst>
      <p:ext uri="{BB962C8B-B14F-4D97-AF65-F5344CB8AC3E}">
        <p14:creationId xmlns:p14="http://schemas.microsoft.com/office/powerpoint/2010/main" val="851818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Unknown words</a:t>
            </a:r>
            <a:endParaRPr lang="en-US" dirty="0"/>
          </a:p>
        </p:txBody>
      </p:sp>
      <p:sp>
        <p:nvSpPr>
          <p:cNvPr id="3" name="Content Placeholder 2"/>
          <p:cNvSpPr>
            <a:spLocks noGrp="1"/>
          </p:cNvSpPr>
          <p:nvPr>
            <p:ph idx="1"/>
          </p:nvPr>
        </p:nvSpPr>
        <p:spPr/>
        <p:txBody>
          <a:bodyPr>
            <a:normAutofit/>
          </a:bodyPr>
          <a:lstStyle/>
          <a:p>
            <a:r>
              <a:rPr lang="en-US" sz="2600" dirty="0" smtClean="0"/>
              <a:t>One </a:t>
            </a:r>
            <a:r>
              <a:rPr lang="en-US" sz="2600" dirty="0"/>
              <a:t>useful feature for distinguishing parts of speech is </a:t>
            </a:r>
            <a:r>
              <a:rPr lang="en-US" sz="2600" b="1" dirty="0"/>
              <a:t>word shape </a:t>
            </a:r>
            <a:r>
              <a:rPr lang="en-US" sz="2600" dirty="0"/>
              <a:t>(proper nouns start with a capital).  </a:t>
            </a:r>
            <a:endParaRPr lang="en-US" sz="2600" dirty="0" smtClean="0"/>
          </a:p>
          <a:p>
            <a:r>
              <a:rPr lang="en-US" sz="2600" dirty="0" smtClean="0"/>
              <a:t>The </a:t>
            </a:r>
            <a:r>
              <a:rPr lang="en-US" sz="2600" dirty="0"/>
              <a:t>strongest </a:t>
            </a:r>
            <a:r>
              <a:rPr lang="en-US" sz="2600" dirty="0" smtClean="0"/>
              <a:t>feature is </a:t>
            </a:r>
            <a:r>
              <a:rPr lang="en-US" sz="2600" b="1" dirty="0" smtClean="0"/>
              <a:t>morphology</a:t>
            </a:r>
            <a:r>
              <a:rPr lang="en-US" sz="2600" dirty="0" smtClean="0"/>
              <a:t>.  </a:t>
            </a:r>
          </a:p>
          <a:p>
            <a:r>
              <a:rPr lang="en-US" sz="2600" dirty="0" smtClean="0"/>
              <a:t>Words that end in </a:t>
            </a:r>
          </a:p>
          <a:p>
            <a:pPr lvl="1"/>
            <a:r>
              <a:rPr lang="en-US" sz="2400" b="1" dirty="0" smtClean="0"/>
              <a:t>-s </a:t>
            </a:r>
            <a:r>
              <a:rPr lang="en-US" sz="2400" dirty="0" smtClean="0"/>
              <a:t>tend to be </a:t>
            </a:r>
            <a:r>
              <a:rPr lang="en-US" sz="2400" b="1" dirty="0" smtClean="0"/>
              <a:t>plural nouns (NNS)</a:t>
            </a:r>
          </a:p>
          <a:p>
            <a:pPr lvl="1"/>
            <a:r>
              <a:rPr lang="en-US" sz="2400" b="1" dirty="0" smtClean="0"/>
              <a:t>-</a:t>
            </a:r>
            <a:r>
              <a:rPr lang="en-US" sz="2400" b="1" dirty="0" err="1" smtClean="0"/>
              <a:t>ed</a:t>
            </a:r>
            <a:r>
              <a:rPr lang="en-US" sz="2400" b="1" dirty="0" smtClean="0"/>
              <a:t> </a:t>
            </a:r>
            <a:r>
              <a:rPr lang="en-US" sz="2400" dirty="0" smtClean="0"/>
              <a:t>tend to be </a:t>
            </a:r>
            <a:r>
              <a:rPr lang="en-US" sz="2400" b="1" dirty="0" smtClean="0"/>
              <a:t>past participles (VBN)</a:t>
            </a:r>
          </a:p>
          <a:p>
            <a:pPr lvl="1"/>
            <a:r>
              <a:rPr lang="en-US" sz="2400" b="1" dirty="0" smtClean="0"/>
              <a:t>-able </a:t>
            </a:r>
            <a:r>
              <a:rPr lang="en-US" sz="2400" dirty="0" smtClean="0"/>
              <a:t>tend to be </a:t>
            </a:r>
            <a:r>
              <a:rPr lang="en-US" sz="2400" b="1" dirty="0" smtClean="0"/>
              <a:t>adjectives (JJ) </a:t>
            </a:r>
            <a:endParaRPr lang="en-US" sz="2400" dirty="0" smtClean="0"/>
          </a:p>
          <a:p>
            <a:pPr lvl="1"/>
            <a:r>
              <a:rPr lang="en-US" sz="2400" dirty="0" smtClean="0"/>
              <a:t>and so on</a:t>
            </a:r>
            <a:endParaRPr lang="en-US" sz="2400" dirty="0"/>
          </a:p>
        </p:txBody>
      </p:sp>
    </p:spTree>
    <p:extLst>
      <p:ext uri="{BB962C8B-B14F-4D97-AF65-F5344CB8AC3E}">
        <p14:creationId xmlns:p14="http://schemas.microsoft.com/office/powerpoint/2010/main" val="9817418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RNN Abstraction </a:t>
            </a:r>
          </a:p>
        </p:txBody>
      </p:sp>
      <p:pic>
        <p:nvPicPr>
          <p:cNvPr id="4" name="Content Placeholder 3"/>
          <p:cNvPicPr>
            <a:picLocks noGrp="1" noChangeAspect="1"/>
          </p:cNvPicPr>
          <p:nvPr>
            <p:ph idx="1"/>
          </p:nvPr>
        </p:nvPicPr>
        <p:blipFill>
          <a:blip r:embed="rId3"/>
          <a:stretch>
            <a:fillRect/>
          </a:stretch>
        </p:blipFill>
        <p:spPr>
          <a:xfrm>
            <a:off x="152400" y="2341880"/>
            <a:ext cx="4877457" cy="3429000"/>
          </a:xfrm>
          <a:prstGeom prst="rect">
            <a:avLst/>
          </a:prstGeom>
        </p:spPr>
      </p:pic>
      <p:pic>
        <p:nvPicPr>
          <p:cNvPr id="5" name="Picture 4"/>
          <p:cNvPicPr>
            <a:picLocks noChangeAspect="1"/>
          </p:cNvPicPr>
          <p:nvPr/>
        </p:nvPicPr>
        <p:blipFill>
          <a:blip r:embed="rId4"/>
          <a:stretch>
            <a:fillRect/>
          </a:stretch>
        </p:blipFill>
        <p:spPr>
          <a:xfrm>
            <a:off x="5714999" y="2362200"/>
            <a:ext cx="3446079" cy="3276600"/>
          </a:xfrm>
          <a:prstGeom prst="rect">
            <a:avLst/>
          </a:prstGeom>
        </p:spPr>
      </p:pic>
    </p:spTree>
    <p:extLst>
      <p:ext uri="{BB962C8B-B14F-4D97-AF65-F5344CB8AC3E}">
        <p14:creationId xmlns:p14="http://schemas.microsoft.com/office/powerpoint/2010/main" val="2403077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RNN unrolled</a:t>
            </a:r>
            <a:endParaRPr lang="en-US" dirty="0"/>
          </a:p>
        </p:txBody>
      </p:sp>
      <p:pic>
        <p:nvPicPr>
          <p:cNvPr id="4" name="Picture 3"/>
          <p:cNvPicPr>
            <a:picLocks noChangeAspect="1"/>
          </p:cNvPicPr>
          <p:nvPr/>
        </p:nvPicPr>
        <p:blipFill>
          <a:blip r:embed="rId3"/>
          <a:stretch>
            <a:fillRect/>
          </a:stretch>
        </p:blipFill>
        <p:spPr>
          <a:xfrm>
            <a:off x="81742" y="1752601"/>
            <a:ext cx="9026236" cy="3861223"/>
          </a:xfrm>
          <a:prstGeom prst="rect">
            <a:avLst/>
          </a:prstGeom>
        </p:spPr>
      </p:pic>
      <p:pic>
        <p:nvPicPr>
          <p:cNvPr id="6" name="Picture 5"/>
          <p:cNvPicPr>
            <a:picLocks noChangeAspect="1"/>
          </p:cNvPicPr>
          <p:nvPr/>
        </p:nvPicPr>
        <p:blipFill>
          <a:blip r:embed="rId4"/>
          <a:stretch>
            <a:fillRect/>
          </a:stretch>
        </p:blipFill>
        <p:spPr>
          <a:xfrm>
            <a:off x="5902960" y="4697383"/>
            <a:ext cx="2936240" cy="2188833"/>
          </a:xfrm>
          <a:prstGeom prst="rect">
            <a:avLst/>
          </a:prstGeom>
        </p:spPr>
      </p:pic>
    </p:spTree>
    <p:extLst>
      <p:ext uri="{BB962C8B-B14F-4D97-AF65-F5344CB8AC3E}">
        <p14:creationId xmlns:p14="http://schemas.microsoft.com/office/powerpoint/2010/main" val="12651182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RNN training</a:t>
            </a:r>
            <a:endParaRPr lang="en-US" dirty="0"/>
          </a:p>
        </p:txBody>
      </p:sp>
      <p:sp>
        <p:nvSpPr>
          <p:cNvPr id="3" name="Content Placeholder 2"/>
          <p:cNvSpPr>
            <a:spLocks noGrp="1"/>
          </p:cNvSpPr>
          <p:nvPr>
            <p:ph idx="1"/>
          </p:nvPr>
        </p:nvSpPr>
        <p:spPr/>
        <p:txBody>
          <a:bodyPr>
            <a:noAutofit/>
          </a:bodyPr>
          <a:lstStyle/>
          <a:p>
            <a:r>
              <a:rPr lang="en-US" sz="2600" dirty="0" smtClean="0"/>
              <a:t>To </a:t>
            </a:r>
            <a:r>
              <a:rPr lang="en-US" sz="2600" dirty="0"/>
              <a:t>train an RNN </a:t>
            </a:r>
            <a:r>
              <a:rPr lang="en-US" sz="2600" dirty="0" smtClean="0"/>
              <a:t>network, all </a:t>
            </a:r>
            <a:r>
              <a:rPr lang="en-US" sz="2600" dirty="0"/>
              <a:t>we need to do is to create the unrolled computation graph for a given input sequence, add a loss node to the unrolled graph, and then use the </a:t>
            </a:r>
            <a:r>
              <a:rPr lang="en-US" sz="2600" dirty="0" err="1" smtClean="0"/>
              <a:t>backpropogation</a:t>
            </a:r>
            <a:r>
              <a:rPr lang="en-US" sz="2600" dirty="0" smtClean="0"/>
              <a:t> algorithm </a:t>
            </a:r>
            <a:r>
              <a:rPr lang="en-US" sz="2600" dirty="0"/>
              <a:t>to compute the gradients with respect to that loss. </a:t>
            </a:r>
            <a:r>
              <a:rPr lang="en-US" sz="2600" dirty="0" smtClean="0"/>
              <a:t>For RNNs, This is </a:t>
            </a:r>
            <a:r>
              <a:rPr lang="en-US" sz="2600" dirty="0"/>
              <a:t>referred </a:t>
            </a:r>
            <a:r>
              <a:rPr lang="en-US" sz="2600" dirty="0" smtClean="0"/>
              <a:t>as </a:t>
            </a:r>
            <a:r>
              <a:rPr lang="en-US" sz="2600" i="1" dirty="0"/>
              <a:t>backpropagation through time </a:t>
            </a:r>
            <a:r>
              <a:rPr lang="en-US" sz="2600" dirty="0"/>
              <a:t>(BPTT) </a:t>
            </a:r>
            <a:endParaRPr lang="en-US" sz="2600" dirty="0"/>
          </a:p>
          <a:p>
            <a:r>
              <a:rPr lang="en-US" sz="2600" dirty="0" smtClean="0"/>
              <a:t>To do this, we need a training objective.</a:t>
            </a:r>
          </a:p>
        </p:txBody>
      </p:sp>
    </p:spTree>
    <p:extLst>
      <p:ext uri="{BB962C8B-B14F-4D97-AF65-F5344CB8AC3E}">
        <p14:creationId xmlns:p14="http://schemas.microsoft.com/office/powerpoint/2010/main" val="1117642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is the objective of the training?</a:t>
            </a:r>
          </a:p>
        </p:txBody>
      </p:sp>
      <p:sp>
        <p:nvSpPr>
          <p:cNvPr id="3" name="Content Placeholder 2"/>
          <p:cNvSpPr>
            <a:spLocks noGrp="1"/>
          </p:cNvSpPr>
          <p:nvPr>
            <p:ph idx="1"/>
          </p:nvPr>
        </p:nvSpPr>
        <p:spPr/>
        <p:txBody>
          <a:bodyPr>
            <a:normAutofit/>
          </a:bodyPr>
          <a:lstStyle/>
          <a:p>
            <a:r>
              <a:rPr lang="en-US" sz="2600" dirty="0" smtClean="0"/>
              <a:t>The RNN </a:t>
            </a:r>
            <a:r>
              <a:rPr lang="en-US" sz="2600" dirty="0"/>
              <a:t>does not do much on its </a:t>
            </a:r>
            <a:r>
              <a:rPr lang="en-US" sz="2600" dirty="0" smtClean="0"/>
              <a:t>own.  Instead, it serves </a:t>
            </a:r>
            <a:r>
              <a:rPr lang="en-US" sz="2600" dirty="0"/>
              <a:t>as a trainable component in a larger network. </a:t>
            </a:r>
            <a:endParaRPr lang="en-US" sz="2600" dirty="0" smtClean="0"/>
          </a:p>
          <a:p>
            <a:r>
              <a:rPr lang="en-US" sz="2600" dirty="0" smtClean="0"/>
              <a:t>The </a:t>
            </a:r>
            <a:r>
              <a:rPr lang="en-US" sz="2600" dirty="0"/>
              <a:t>final prediction and loss computation are performed by that larger network, and the error is back-propagated through the RNN. </a:t>
            </a:r>
            <a:r>
              <a:rPr lang="en-US" sz="2600" dirty="0" smtClean="0"/>
              <a:t> </a:t>
            </a:r>
          </a:p>
          <a:p>
            <a:r>
              <a:rPr lang="en-US" sz="2600" dirty="0" smtClean="0"/>
              <a:t>This </a:t>
            </a:r>
            <a:r>
              <a:rPr lang="en-US" sz="2600" dirty="0"/>
              <a:t>way, the RNN learns to encode properties of the input sequences that are useful for the further prediction task. </a:t>
            </a:r>
          </a:p>
        </p:txBody>
      </p:sp>
    </p:spTree>
    <p:extLst>
      <p:ext uri="{BB962C8B-B14F-4D97-AF65-F5344CB8AC3E}">
        <p14:creationId xmlns:p14="http://schemas.microsoft.com/office/powerpoint/2010/main" val="5101979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Acceptor RNN training graph </a:t>
            </a:r>
            <a:endParaRPr lang="en-US" dirty="0"/>
          </a:p>
        </p:txBody>
      </p:sp>
      <p:pic>
        <p:nvPicPr>
          <p:cNvPr id="4" name="Picture 3"/>
          <p:cNvPicPr>
            <a:picLocks noChangeAspect="1"/>
          </p:cNvPicPr>
          <p:nvPr/>
        </p:nvPicPr>
        <p:blipFill>
          <a:blip r:embed="rId3"/>
          <a:stretch>
            <a:fillRect/>
          </a:stretch>
        </p:blipFill>
        <p:spPr>
          <a:xfrm>
            <a:off x="550912" y="2133600"/>
            <a:ext cx="8087895" cy="3810000"/>
          </a:xfrm>
          <a:prstGeom prst="rect">
            <a:avLst/>
          </a:prstGeom>
        </p:spPr>
      </p:pic>
    </p:spTree>
    <p:extLst>
      <p:ext uri="{BB962C8B-B14F-4D97-AF65-F5344CB8AC3E}">
        <p14:creationId xmlns:p14="http://schemas.microsoft.com/office/powerpoint/2010/main" val="14796606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Transducer RNN training graph </a:t>
            </a:r>
            <a:endParaRPr lang="en-US" dirty="0"/>
          </a:p>
        </p:txBody>
      </p:sp>
      <p:pic>
        <p:nvPicPr>
          <p:cNvPr id="4" name="Picture 3"/>
          <p:cNvPicPr>
            <a:picLocks noChangeAspect="1"/>
          </p:cNvPicPr>
          <p:nvPr/>
        </p:nvPicPr>
        <p:blipFill>
          <a:blip r:embed="rId3"/>
          <a:stretch>
            <a:fillRect/>
          </a:stretch>
        </p:blipFill>
        <p:spPr>
          <a:xfrm>
            <a:off x="700938" y="1737360"/>
            <a:ext cx="7752436" cy="4587240"/>
          </a:xfrm>
          <a:prstGeom prst="rect">
            <a:avLst/>
          </a:prstGeom>
        </p:spPr>
      </p:pic>
    </p:spTree>
    <p:extLst>
      <p:ext uri="{BB962C8B-B14F-4D97-AF65-F5344CB8AC3E}">
        <p14:creationId xmlns:p14="http://schemas.microsoft.com/office/powerpoint/2010/main" val="9242843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Bidirectional RNNs (</a:t>
            </a:r>
            <a:r>
              <a:rPr lang="en-US" dirty="0" err="1" smtClean="0"/>
              <a:t>biRNNs</a:t>
            </a:r>
            <a:r>
              <a:rPr lang="en-US" dirty="0" smtClean="0"/>
              <a:t>)</a:t>
            </a:r>
            <a:endParaRPr lang="en-US" dirty="0"/>
          </a:p>
        </p:txBody>
      </p:sp>
      <p:pic>
        <p:nvPicPr>
          <p:cNvPr id="4" name="Picture 3"/>
          <p:cNvPicPr>
            <a:picLocks noChangeAspect="1"/>
          </p:cNvPicPr>
          <p:nvPr/>
        </p:nvPicPr>
        <p:blipFill>
          <a:blip r:embed="rId3"/>
          <a:stretch>
            <a:fillRect/>
          </a:stretch>
        </p:blipFill>
        <p:spPr>
          <a:xfrm>
            <a:off x="284083" y="2667000"/>
            <a:ext cx="8621553" cy="3276600"/>
          </a:xfrm>
          <a:prstGeom prst="rect">
            <a:avLst/>
          </a:prstGeom>
        </p:spPr>
      </p:pic>
    </p:spTree>
    <p:extLst>
      <p:ext uri="{BB962C8B-B14F-4D97-AF65-F5344CB8AC3E}">
        <p14:creationId xmlns:p14="http://schemas.microsoft.com/office/powerpoint/2010/main" val="16933642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Deep RNNs</a:t>
            </a:r>
            <a:endParaRPr lang="en-US" dirty="0"/>
          </a:p>
        </p:txBody>
      </p:sp>
      <p:pic>
        <p:nvPicPr>
          <p:cNvPr id="4" name="Picture 3"/>
          <p:cNvPicPr>
            <a:picLocks noChangeAspect="1"/>
          </p:cNvPicPr>
          <p:nvPr/>
        </p:nvPicPr>
        <p:blipFill>
          <a:blip r:embed="rId3"/>
          <a:stretch>
            <a:fillRect/>
          </a:stretch>
        </p:blipFill>
        <p:spPr>
          <a:xfrm>
            <a:off x="533400" y="1905000"/>
            <a:ext cx="7686261" cy="4419600"/>
          </a:xfrm>
          <a:prstGeom prst="rect">
            <a:avLst/>
          </a:prstGeom>
        </p:spPr>
      </p:pic>
    </p:spTree>
    <p:extLst>
      <p:ext uri="{BB962C8B-B14F-4D97-AF65-F5344CB8AC3E}">
        <p14:creationId xmlns:p14="http://schemas.microsoft.com/office/powerpoint/2010/main" val="1389323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suffix model</a:t>
            </a:r>
            <a:endParaRPr lang="en-US" dirty="0"/>
          </a:p>
        </p:txBody>
      </p:sp>
      <p:sp>
        <p:nvSpPr>
          <p:cNvPr id="3" name="Content Placeholder 2"/>
          <p:cNvSpPr>
            <a:spLocks noGrp="1"/>
          </p:cNvSpPr>
          <p:nvPr>
            <p:ph idx="1"/>
          </p:nvPr>
        </p:nvSpPr>
        <p:spPr/>
        <p:txBody>
          <a:bodyPr>
            <a:normAutofit/>
          </a:bodyPr>
          <a:lstStyle/>
          <a:p>
            <a:r>
              <a:rPr lang="en-US" sz="2600" dirty="0" smtClean="0"/>
              <a:t>Store the final letter sequence (suffixes) for up to 10 letters.</a:t>
            </a:r>
          </a:p>
          <a:p>
            <a:r>
              <a:rPr lang="en-US" sz="2600" dirty="0" smtClean="0"/>
              <a:t>For each such sequence, record the probability of the tag that it was associated with during training.</a:t>
            </a:r>
          </a:p>
          <a:p>
            <a:r>
              <a:rPr lang="en-US" sz="2600" dirty="0" smtClean="0"/>
              <a:t>Use back-off to smooth these probabilities for. Successively shorter sequences.</a:t>
            </a:r>
          </a:p>
          <a:p>
            <a:endParaRPr lang="en-US" sz="2600" dirty="0"/>
          </a:p>
        </p:txBody>
      </p:sp>
      <p:sp>
        <p:nvSpPr>
          <p:cNvPr id="4" name="TextBox 3"/>
          <p:cNvSpPr txBox="1"/>
          <p:nvPr/>
        </p:nvSpPr>
        <p:spPr>
          <a:xfrm>
            <a:off x="828039" y="5422818"/>
            <a:ext cx="7693904" cy="892552"/>
          </a:xfrm>
          <a:prstGeom prst="rect">
            <a:avLst/>
          </a:prstGeom>
          <a:solidFill>
            <a:srgbClr val="92D050"/>
          </a:solidFill>
        </p:spPr>
        <p:txBody>
          <a:bodyPr wrap="square" rtlCol="0">
            <a:spAutoFit/>
          </a:bodyPr>
          <a:lstStyle/>
          <a:p>
            <a:r>
              <a:rPr lang="en-US" sz="2600" dirty="0" smtClean="0"/>
              <a:t>Trigram HMM with unknown word handling:	96.7%</a:t>
            </a:r>
          </a:p>
          <a:p>
            <a:r>
              <a:rPr lang="en-US" sz="2600" dirty="0" smtClean="0"/>
              <a:t>State of the art neural </a:t>
            </a:r>
            <a:r>
              <a:rPr lang="en-US" sz="2600" dirty="0" smtClean="0"/>
              <a:t>network POS </a:t>
            </a:r>
            <a:r>
              <a:rPr lang="en-US" sz="2600" dirty="0" smtClean="0"/>
              <a:t>tagging:	97%</a:t>
            </a:r>
            <a:endParaRPr lang="en-US" sz="2600" dirty="0"/>
          </a:p>
        </p:txBody>
      </p:sp>
    </p:spTree>
    <p:extLst>
      <p:ext uri="{BB962C8B-B14F-4D97-AF65-F5344CB8AC3E}">
        <p14:creationId xmlns:p14="http://schemas.microsoft.com/office/powerpoint/2010/main" val="10106965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Maximum Entropy Markov Models</a:t>
            </a:r>
            <a:endParaRPr lang="en-US" dirty="0"/>
          </a:p>
        </p:txBody>
      </p:sp>
      <p:sp>
        <p:nvSpPr>
          <p:cNvPr id="3" name="Content Placeholder 2"/>
          <p:cNvSpPr>
            <a:spLocks noGrp="1"/>
          </p:cNvSpPr>
          <p:nvPr>
            <p:ph idx="1"/>
          </p:nvPr>
        </p:nvSpPr>
        <p:spPr/>
        <p:txBody>
          <a:bodyPr>
            <a:normAutofit/>
          </a:bodyPr>
          <a:lstStyle/>
          <a:p>
            <a:r>
              <a:rPr lang="en-US" sz="2600" dirty="0" smtClean="0"/>
              <a:t>Could we add features like word shape and suffixes </a:t>
            </a:r>
            <a:r>
              <a:rPr lang="en-US" sz="2600" dirty="0"/>
              <a:t>directly into the model in a clean </a:t>
            </a:r>
            <a:r>
              <a:rPr lang="en-US" sz="2600" dirty="0" smtClean="0"/>
              <a:t>way?  We had this for classification with </a:t>
            </a:r>
            <a:r>
              <a:rPr lang="en-US" sz="2600" b="1" dirty="0" smtClean="0"/>
              <a:t>logistic regression</a:t>
            </a:r>
            <a:r>
              <a:rPr lang="en-US" sz="2600" dirty="0" smtClean="0"/>
              <a:t>. But logistic regression isn’t a sequence model, since it assigns a class to a single observation.</a:t>
            </a:r>
          </a:p>
          <a:p>
            <a:r>
              <a:rPr lang="en-US" sz="2600" dirty="0" smtClean="0"/>
              <a:t>We can turn </a:t>
            </a:r>
            <a:r>
              <a:rPr lang="en-US" sz="2600" dirty="0"/>
              <a:t>logistic regression into a discriminative sequence model simply by running it on successive words, using the class assigned to the prior word as a feature in the classification of the next word</a:t>
            </a:r>
            <a:r>
              <a:rPr lang="en-US" sz="2600" dirty="0" smtClean="0"/>
              <a:t>.  This is called a </a:t>
            </a:r>
            <a:r>
              <a:rPr lang="en-US" sz="2600" b="1" dirty="0" smtClean="0"/>
              <a:t>MEMM</a:t>
            </a:r>
            <a:r>
              <a:rPr lang="en-US" sz="2600" dirty="0" smtClean="0"/>
              <a:t>.</a:t>
            </a:r>
          </a:p>
          <a:p>
            <a:endParaRPr lang="en-US" sz="2600" dirty="0"/>
          </a:p>
        </p:txBody>
      </p:sp>
    </p:spTree>
    <p:extLst>
      <p:ext uri="{BB962C8B-B14F-4D97-AF65-F5344CB8AC3E}">
        <p14:creationId xmlns:p14="http://schemas.microsoft.com/office/powerpoint/2010/main" val="1020101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MEMMs v HMMs</a:t>
            </a:r>
            <a:endParaRPr lang="en-US" dirty="0"/>
          </a:p>
        </p:txBody>
      </p:sp>
      <p:pic>
        <p:nvPicPr>
          <p:cNvPr id="4" name="Picture 3"/>
          <p:cNvPicPr>
            <a:picLocks noChangeAspect="1"/>
          </p:cNvPicPr>
          <p:nvPr/>
        </p:nvPicPr>
        <p:blipFill>
          <a:blip r:embed="rId3"/>
          <a:stretch>
            <a:fillRect/>
          </a:stretch>
        </p:blipFill>
        <p:spPr>
          <a:xfrm>
            <a:off x="1981200" y="2362200"/>
            <a:ext cx="5539408" cy="1828800"/>
          </a:xfrm>
          <a:prstGeom prst="rect">
            <a:avLst/>
          </a:prstGeom>
        </p:spPr>
      </p:pic>
      <p:pic>
        <p:nvPicPr>
          <p:cNvPr id="5" name="Picture 4"/>
          <p:cNvPicPr>
            <a:picLocks noChangeAspect="1"/>
          </p:cNvPicPr>
          <p:nvPr/>
        </p:nvPicPr>
        <p:blipFill>
          <a:blip r:embed="rId4"/>
          <a:stretch>
            <a:fillRect/>
          </a:stretch>
        </p:blipFill>
        <p:spPr>
          <a:xfrm>
            <a:off x="2590800" y="4815839"/>
            <a:ext cx="3733800" cy="1410547"/>
          </a:xfrm>
          <a:prstGeom prst="rect">
            <a:avLst/>
          </a:prstGeom>
        </p:spPr>
      </p:pic>
      <p:sp>
        <p:nvSpPr>
          <p:cNvPr id="6" name="TextBox 5"/>
          <p:cNvSpPr txBox="1"/>
          <p:nvPr/>
        </p:nvSpPr>
        <p:spPr>
          <a:xfrm>
            <a:off x="1005840" y="2103120"/>
            <a:ext cx="785793" cy="369332"/>
          </a:xfrm>
          <a:prstGeom prst="rect">
            <a:avLst/>
          </a:prstGeom>
          <a:noFill/>
        </p:spPr>
        <p:txBody>
          <a:bodyPr wrap="none" rtlCol="0">
            <a:spAutoFit/>
          </a:bodyPr>
          <a:lstStyle/>
          <a:p>
            <a:r>
              <a:rPr lang="en-US" dirty="0" smtClean="0"/>
              <a:t>HMM:</a:t>
            </a:r>
            <a:endParaRPr lang="en-US" dirty="0"/>
          </a:p>
        </p:txBody>
      </p:sp>
      <p:sp>
        <p:nvSpPr>
          <p:cNvPr id="8" name="TextBox 7"/>
          <p:cNvSpPr txBox="1"/>
          <p:nvPr/>
        </p:nvSpPr>
        <p:spPr>
          <a:xfrm>
            <a:off x="1195407" y="4446507"/>
            <a:ext cx="950901" cy="369332"/>
          </a:xfrm>
          <a:prstGeom prst="rect">
            <a:avLst/>
          </a:prstGeom>
          <a:noFill/>
        </p:spPr>
        <p:txBody>
          <a:bodyPr wrap="none" rtlCol="0">
            <a:spAutoFit/>
          </a:bodyPr>
          <a:lstStyle/>
          <a:p>
            <a:r>
              <a:rPr lang="en-US" dirty="0" smtClean="0"/>
              <a:t>MEMM:</a:t>
            </a:r>
            <a:endParaRPr lang="en-US" dirty="0"/>
          </a:p>
        </p:txBody>
      </p:sp>
    </p:spTree>
    <p:extLst>
      <p:ext uri="{BB962C8B-B14F-4D97-AF65-F5344CB8AC3E}">
        <p14:creationId xmlns:p14="http://schemas.microsoft.com/office/powerpoint/2010/main" val="15628335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MEMMs v HMMs</a:t>
            </a:r>
            <a:endParaRPr lang="en-US" dirty="0"/>
          </a:p>
        </p:txBody>
      </p:sp>
      <p:sp>
        <p:nvSpPr>
          <p:cNvPr id="7" name="TextBox 6"/>
          <p:cNvSpPr txBox="1"/>
          <p:nvPr/>
        </p:nvSpPr>
        <p:spPr>
          <a:xfrm>
            <a:off x="1534160" y="2865120"/>
            <a:ext cx="184731" cy="369332"/>
          </a:xfrm>
          <a:prstGeom prst="rect">
            <a:avLst/>
          </a:prstGeom>
          <a:noFill/>
        </p:spPr>
        <p:txBody>
          <a:bodyPr wrap="none" rtlCol="0">
            <a:spAutoFit/>
          </a:bodyPr>
          <a:lstStyle/>
          <a:p>
            <a:endParaRPr lang="en-US" dirty="0"/>
          </a:p>
        </p:txBody>
      </p:sp>
      <p:pic>
        <p:nvPicPr>
          <p:cNvPr id="3" name="Picture 2"/>
          <p:cNvPicPr>
            <a:picLocks noChangeAspect="1"/>
          </p:cNvPicPr>
          <p:nvPr/>
        </p:nvPicPr>
        <p:blipFill>
          <a:blip r:embed="rId3"/>
          <a:stretch>
            <a:fillRect/>
          </a:stretch>
        </p:blipFill>
        <p:spPr>
          <a:xfrm>
            <a:off x="1336081" y="2103120"/>
            <a:ext cx="6517558" cy="4231294"/>
          </a:xfrm>
          <a:prstGeom prst="rect">
            <a:avLst/>
          </a:prstGeom>
        </p:spPr>
      </p:pic>
      <p:sp>
        <p:nvSpPr>
          <p:cNvPr id="9" name="TextBox 8"/>
          <p:cNvSpPr txBox="1"/>
          <p:nvPr/>
        </p:nvSpPr>
        <p:spPr>
          <a:xfrm>
            <a:off x="912778" y="1828800"/>
            <a:ext cx="785793" cy="369332"/>
          </a:xfrm>
          <a:prstGeom prst="rect">
            <a:avLst/>
          </a:prstGeom>
          <a:noFill/>
        </p:spPr>
        <p:txBody>
          <a:bodyPr wrap="none" rtlCol="0">
            <a:spAutoFit/>
          </a:bodyPr>
          <a:lstStyle/>
          <a:p>
            <a:r>
              <a:rPr lang="en-US" dirty="0" smtClean="0"/>
              <a:t>HMM:</a:t>
            </a:r>
            <a:endParaRPr lang="en-US" dirty="0"/>
          </a:p>
        </p:txBody>
      </p:sp>
      <p:sp>
        <p:nvSpPr>
          <p:cNvPr id="10" name="TextBox 9"/>
          <p:cNvSpPr txBox="1"/>
          <p:nvPr/>
        </p:nvSpPr>
        <p:spPr>
          <a:xfrm>
            <a:off x="354773" y="4495800"/>
            <a:ext cx="950901" cy="369332"/>
          </a:xfrm>
          <a:prstGeom prst="rect">
            <a:avLst/>
          </a:prstGeom>
          <a:noFill/>
        </p:spPr>
        <p:txBody>
          <a:bodyPr wrap="none" rtlCol="0">
            <a:spAutoFit/>
          </a:bodyPr>
          <a:lstStyle/>
          <a:p>
            <a:r>
              <a:rPr lang="en-US" dirty="0" smtClean="0"/>
              <a:t>MEMM:</a:t>
            </a:r>
            <a:endParaRPr lang="en-US" dirty="0"/>
          </a:p>
        </p:txBody>
      </p:sp>
    </p:spTree>
    <p:extLst>
      <p:ext uri="{BB962C8B-B14F-4D97-AF65-F5344CB8AC3E}">
        <p14:creationId xmlns:p14="http://schemas.microsoft.com/office/powerpoint/2010/main" val="1140622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 in a MEMM</a:t>
            </a:r>
            <a:endParaRPr lang="en-US" dirty="0"/>
          </a:p>
        </p:txBody>
      </p:sp>
      <p:sp>
        <p:nvSpPr>
          <p:cNvPr id="3" name="Content Placeholder 2"/>
          <p:cNvSpPr>
            <a:spLocks noGrp="1"/>
          </p:cNvSpPr>
          <p:nvPr>
            <p:ph idx="1"/>
          </p:nvPr>
        </p:nvSpPr>
        <p:spPr/>
        <p:txBody>
          <a:bodyPr>
            <a:normAutofit/>
          </a:bodyPr>
          <a:lstStyle/>
          <a:p>
            <a:r>
              <a:rPr lang="en-US" sz="2600" dirty="0" smtClean="0"/>
              <a:t>We can build MEMMs that don’t just condition on </a:t>
            </a:r>
            <a:r>
              <a:rPr lang="en-US" sz="2600" dirty="0" err="1" smtClean="0"/>
              <a:t>w</a:t>
            </a:r>
            <a:r>
              <a:rPr lang="en-US" sz="2600" baseline="-25000" dirty="0" err="1" smtClean="0"/>
              <a:t>i</a:t>
            </a:r>
            <a:r>
              <a:rPr lang="en-US" sz="2600" dirty="0" smtClean="0"/>
              <a:t> and t</a:t>
            </a:r>
            <a:r>
              <a:rPr lang="en-US" sz="2600" baseline="-25000" dirty="0" smtClean="0"/>
              <a:t>i-1</a:t>
            </a:r>
            <a:r>
              <a:rPr lang="en-US" sz="2600" dirty="0" smtClean="0"/>
              <a:t>.  It is easy to incorporate lots of features in a discriminative sequence model.</a:t>
            </a:r>
            <a:endParaRPr lang="en-US" sz="2600" dirty="0"/>
          </a:p>
        </p:txBody>
      </p:sp>
      <p:pic>
        <p:nvPicPr>
          <p:cNvPr id="4" name="Picture 3"/>
          <p:cNvPicPr>
            <a:picLocks noChangeAspect="1"/>
          </p:cNvPicPr>
          <p:nvPr/>
        </p:nvPicPr>
        <p:blipFill>
          <a:blip r:embed="rId3"/>
          <a:stretch>
            <a:fillRect/>
          </a:stretch>
        </p:blipFill>
        <p:spPr>
          <a:xfrm>
            <a:off x="533400" y="3367194"/>
            <a:ext cx="8220529" cy="2501900"/>
          </a:xfrm>
          <a:prstGeom prst="rect">
            <a:avLst/>
          </a:prstGeom>
        </p:spPr>
      </p:pic>
    </p:spTree>
    <p:extLst>
      <p:ext uri="{BB962C8B-B14F-4D97-AF65-F5344CB8AC3E}">
        <p14:creationId xmlns:p14="http://schemas.microsoft.com/office/powerpoint/2010/main" val="453650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templates</a:t>
            </a:r>
            <a:endParaRPr lang="en-US" dirty="0"/>
          </a:p>
        </p:txBody>
      </p:sp>
      <p:sp>
        <p:nvSpPr>
          <p:cNvPr id="3" name="Content Placeholder 2"/>
          <p:cNvSpPr>
            <a:spLocks noGrp="1"/>
          </p:cNvSpPr>
          <p:nvPr>
            <p:ph idx="1"/>
          </p:nvPr>
        </p:nvSpPr>
        <p:spPr/>
        <p:txBody>
          <a:bodyPr/>
          <a:lstStyle/>
          <a:p>
            <a:r>
              <a:rPr lang="en-US" dirty="0"/>
              <a:t>A basic MEMM part-of-speech tagger conditions on the observation word it- self, neighboring words, and previous tags, and various combinations, using feature templates like the following </a:t>
            </a:r>
          </a:p>
          <a:p>
            <a:endParaRPr lang="en-US" dirty="0" smtClean="0"/>
          </a:p>
          <a:p>
            <a:endParaRPr lang="en-US" dirty="0"/>
          </a:p>
          <a:p>
            <a:endParaRPr lang="en-US" dirty="0" smtClean="0"/>
          </a:p>
          <a:p>
            <a:r>
              <a:rPr lang="en-US" i="1" dirty="0"/>
              <a:t>Janet/NNP will/MD back/VB the/DT bill/NN</a:t>
            </a:r>
            <a:r>
              <a:rPr lang="en-US" dirty="0"/>
              <a:t>, when </a:t>
            </a:r>
            <a:r>
              <a:rPr lang="en-US" i="1" dirty="0" err="1"/>
              <a:t>w</a:t>
            </a:r>
            <a:r>
              <a:rPr lang="en-US" i="1" baseline="-25000" dirty="0" err="1"/>
              <a:t>i</a:t>
            </a:r>
            <a:r>
              <a:rPr lang="en-US" i="1" dirty="0"/>
              <a:t> </a:t>
            </a:r>
            <a:r>
              <a:rPr lang="en-US" dirty="0"/>
              <a:t>is the word </a:t>
            </a:r>
            <a:r>
              <a:rPr lang="en-US" i="1" dirty="0"/>
              <a:t>back </a:t>
            </a:r>
            <a:endParaRPr lang="en-US" dirty="0"/>
          </a:p>
          <a:p>
            <a:endParaRPr lang="en-US" dirty="0"/>
          </a:p>
        </p:txBody>
      </p:sp>
      <p:pic>
        <p:nvPicPr>
          <p:cNvPr id="4" name="Picture 3"/>
          <p:cNvPicPr>
            <a:picLocks noChangeAspect="1"/>
          </p:cNvPicPr>
          <p:nvPr/>
        </p:nvPicPr>
        <p:blipFill>
          <a:blip r:embed="rId2"/>
          <a:stretch>
            <a:fillRect/>
          </a:stretch>
        </p:blipFill>
        <p:spPr>
          <a:xfrm>
            <a:off x="2286000" y="2895600"/>
            <a:ext cx="3962400" cy="912804"/>
          </a:xfrm>
          <a:prstGeom prst="rect">
            <a:avLst/>
          </a:prstGeom>
        </p:spPr>
      </p:pic>
      <p:pic>
        <p:nvPicPr>
          <p:cNvPr id="5" name="Picture 4"/>
          <p:cNvPicPr>
            <a:picLocks noChangeAspect="1"/>
          </p:cNvPicPr>
          <p:nvPr/>
        </p:nvPicPr>
        <p:blipFill>
          <a:blip r:embed="rId3"/>
          <a:stretch>
            <a:fillRect/>
          </a:stretch>
        </p:blipFill>
        <p:spPr>
          <a:xfrm>
            <a:off x="2819400" y="4495800"/>
            <a:ext cx="3851388" cy="2248498"/>
          </a:xfrm>
          <a:prstGeom prst="rect">
            <a:avLst/>
          </a:prstGeom>
        </p:spPr>
      </p:pic>
    </p:spTree>
    <p:extLst>
      <p:ext uri="{BB962C8B-B14F-4D97-AF65-F5344CB8AC3E}">
        <p14:creationId xmlns:p14="http://schemas.microsoft.com/office/powerpoint/2010/main" val="30881568"/>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36418</TotalTime>
  <Words>2293</Words>
  <Application>Microsoft Macintosh PowerPoint</Application>
  <PresentationFormat>On-screen Show (4:3)</PresentationFormat>
  <Paragraphs>146</Paragraphs>
  <Slides>37</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Calibri</vt:lpstr>
      <vt:lpstr>Calibri Light</vt:lpstr>
      <vt:lpstr>Mangal</vt:lpstr>
      <vt:lpstr>Times</vt:lpstr>
      <vt:lpstr>Retrospect</vt:lpstr>
      <vt:lpstr>POS Tagging and Sequence Models</vt:lpstr>
      <vt:lpstr>Recap: Sequence Models</vt:lpstr>
      <vt:lpstr>Unknown words</vt:lpstr>
      <vt:lpstr>Learning suffix model</vt:lpstr>
      <vt:lpstr>Maximum Entropy Markov Models</vt:lpstr>
      <vt:lpstr>MEMMs v HMMs</vt:lpstr>
      <vt:lpstr>MEMMs v HMMs</vt:lpstr>
      <vt:lpstr>Features in a MEMM</vt:lpstr>
      <vt:lpstr>Feature templates</vt:lpstr>
      <vt:lpstr>Features for unknown words</vt:lpstr>
      <vt:lpstr>Features for well-dressed</vt:lpstr>
      <vt:lpstr>Other sequence labeling tasks</vt:lpstr>
      <vt:lpstr>Named Entity Recognition</vt:lpstr>
      <vt:lpstr>PowerPoint Presentation</vt:lpstr>
      <vt:lpstr>PowerPoint Presentation</vt:lpstr>
      <vt:lpstr>Fine grained entity recognition</vt:lpstr>
      <vt:lpstr>PowerPoint Presentation</vt:lpstr>
      <vt:lpstr>PowerPoint Presentation</vt:lpstr>
      <vt:lpstr>PowerPoint Presentation</vt:lpstr>
      <vt:lpstr>PowerPoint Presentation</vt:lpstr>
      <vt:lpstr>Your next HW assignment</vt:lpstr>
      <vt:lpstr>Feed forward vs Recurrent  NNs  </vt:lpstr>
      <vt:lpstr>Feed forward neural network</vt:lpstr>
      <vt:lpstr>Fixed inputs</vt:lpstr>
      <vt:lpstr>Variable length inputs</vt:lpstr>
      <vt:lpstr>Are feed forward networks good for sequences?</vt:lpstr>
      <vt:lpstr>Recurrent neural networks (RNNs)</vt:lpstr>
      <vt:lpstr>Recurrent neural networks (RNNs)</vt:lpstr>
      <vt:lpstr>RNN Abstraction </vt:lpstr>
      <vt:lpstr>RNN Abstraction </vt:lpstr>
      <vt:lpstr>RNN unrolled</vt:lpstr>
      <vt:lpstr>RNN training</vt:lpstr>
      <vt:lpstr>What is the objective of the training?</vt:lpstr>
      <vt:lpstr>Acceptor RNN training graph </vt:lpstr>
      <vt:lpstr>Transducer RNN training graph </vt:lpstr>
      <vt:lpstr>Bidirectional RNNs (biRNNs)</vt:lpstr>
      <vt:lpstr>Deep RNNs</vt:lpstr>
    </vt:vector>
  </TitlesOfParts>
  <Company>Carnegie Mellon University</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Callison-Burch, Christopher</cp:lastModifiedBy>
  <cp:revision>1903</cp:revision>
  <cp:lastPrinted>2019-02-25T21:31:18Z</cp:lastPrinted>
  <dcterms:created xsi:type="dcterms:W3CDTF">2009-06-12T17:14:38Z</dcterms:created>
  <dcterms:modified xsi:type="dcterms:W3CDTF">2019-03-18T17:31:01Z</dcterms:modified>
</cp:coreProperties>
</file>

<file path=docProps/thumbnail.jpeg>
</file>